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708" r:id="rId1"/>
  </p:sldMasterIdLst>
  <p:sldIdLst>
    <p:sldId id="256" r:id="rId2"/>
    <p:sldId id="284" r:id="rId3"/>
    <p:sldId id="257" r:id="rId4"/>
    <p:sldId id="268" r:id="rId5"/>
    <p:sldId id="258" r:id="rId6"/>
    <p:sldId id="274" r:id="rId7"/>
    <p:sldId id="281" r:id="rId8"/>
    <p:sldId id="275" r:id="rId9"/>
    <p:sldId id="259" r:id="rId10"/>
    <p:sldId id="269" r:id="rId11"/>
    <p:sldId id="270" r:id="rId12"/>
    <p:sldId id="271" r:id="rId13"/>
    <p:sldId id="272" r:id="rId14"/>
    <p:sldId id="276" r:id="rId15"/>
    <p:sldId id="277" r:id="rId16"/>
    <p:sldId id="278" r:id="rId17"/>
    <p:sldId id="285" r:id="rId18"/>
    <p:sldId id="279" r:id="rId19"/>
    <p:sldId id="280" r:id="rId20"/>
    <p:sldId id="283" r:id="rId21"/>
    <p:sldId id="28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2FBF"/>
    <a:srgbClr val="AE3DB1"/>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420" autoAdjust="0"/>
  </p:normalViewPr>
  <p:slideViewPr>
    <p:cSldViewPr>
      <p:cViewPr>
        <p:scale>
          <a:sx n="60" d="100"/>
          <a:sy n="60" d="100"/>
        </p:scale>
        <p:origin x="-2050" y="-259"/>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55CE9D6-C4B3-44FB-9295-7485057D4C8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CE9D6-C4B3-44FB-9295-7485057D4C8E}" type="slidenum">
              <a:rPr lang="fr-FR" smtClean="0"/>
              <a:pPr/>
              <a:t>‹N°›</a:t>
            </a:fld>
            <a:endParaRPr lang="fr-FR"/>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3"/>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3"/>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CE9D6-C4B3-44FB-9295-7485057D4C8E}" type="slidenum">
              <a:rPr lang="fr-FR" smtClean="0"/>
              <a:pPr/>
              <a:t>‹N°›</a:t>
            </a:fld>
            <a:endParaRPr lang="fr-FR"/>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CE9D6-C4B3-44FB-9295-7485057D4C8E}" type="slidenum">
              <a:rPr lang="fr-FR" smtClean="0"/>
              <a:pPr/>
              <a:t>‹N°›</a:t>
            </a:fld>
            <a:endParaRPr lang="fr-F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CE9D6-C4B3-44FB-9295-7485057D4C8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5CE9D6-C4B3-44FB-9295-7485057D4C8E}" type="slidenum">
              <a:rPr lang="fr-FR" smtClean="0"/>
              <a:pPr/>
              <a:t>‹N°›</a:t>
            </a:fld>
            <a:endParaRPr lang="fr-FR"/>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5CE9D6-C4B3-44FB-9295-7485057D4C8E}" type="slidenum">
              <a:rPr lang="fr-FR" smtClean="0"/>
              <a:pPr/>
              <a:t>‹N°›</a:t>
            </a:fld>
            <a:endParaRPr lang="fr-FR"/>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5CE9D6-C4B3-44FB-9295-7485057D4C8E}" type="slidenum">
              <a:rPr lang="fr-FR" smtClean="0"/>
              <a:pPr/>
              <a:t>‹N°›</a:t>
            </a:fld>
            <a:endParaRPr lang="fr-FR"/>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5CE9D6-C4B3-44FB-9295-7485057D4C8E}" type="slidenum">
              <a:rPr lang="fr-FR" smtClean="0"/>
              <a:pPr/>
              <a:t>‹N°›</a:t>
            </a:fld>
            <a:endParaRPr lang="fr-FR"/>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5CE9D6-C4B3-44FB-9295-7485057D4C8E}" type="slidenum">
              <a:rPr lang="fr-FR" smtClean="0"/>
              <a:pPr/>
              <a:t>‹N°›</a:t>
            </a:fld>
            <a:endParaRPr lang="fr-FR"/>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BE8FD9C-1B55-4959-8CDC-80FAAFC75D14}" type="datetimeFigureOut">
              <a:rPr lang="fr-FR" smtClean="0"/>
              <a:pPr/>
              <a:t>18/01/2018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2"/>
            <a:ext cx="609600" cy="365125"/>
          </a:xfrm>
        </p:spPr>
        <p:txBody>
          <a:bodyPr/>
          <a:lstStyle/>
          <a:p>
            <a:fld id="{C55CE9D6-C4B3-44FB-9295-7485057D4C8E}"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2"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E8FD9C-1B55-4959-8CDC-80FAAFC75D14}" type="datetimeFigureOut">
              <a:rPr lang="fr-FR" smtClean="0"/>
              <a:pPr/>
              <a:t>18/01/2018</a:t>
            </a:fld>
            <a:endParaRPr lang="fr-FR"/>
          </a:p>
        </p:txBody>
      </p:sp>
      <p:sp>
        <p:nvSpPr>
          <p:cNvPr id="22" name="Espace réservé du pied de page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5CE9D6-C4B3-44FB-9295-7485057D4C8E}"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980729"/>
            <a:ext cx="7990656" cy="2619723"/>
          </a:xfrm>
        </p:spPr>
        <p:txBody>
          <a:bodyPr>
            <a:noAutofit/>
          </a:bodyPr>
          <a:lstStyle/>
          <a:p>
            <a:pPr algn="ctr"/>
            <a:r>
              <a:rPr lang="fr-FR" sz="5400" b="1" dirty="0" smtClean="0">
                <a:solidFill>
                  <a:srgbClr val="FF0000"/>
                </a:solidFill>
              </a:rPr>
              <a:t>PRESENTATION</a:t>
            </a:r>
            <a:br>
              <a:rPr lang="fr-FR" sz="5400" b="1" dirty="0" smtClean="0">
                <a:solidFill>
                  <a:srgbClr val="FF0000"/>
                </a:solidFill>
              </a:rPr>
            </a:br>
            <a:r>
              <a:rPr lang="fr-FR" sz="5400" b="1" dirty="0" smtClean="0">
                <a:solidFill>
                  <a:srgbClr val="FF0000"/>
                </a:solidFill>
              </a:rPr>
              <a:t>DU RESEAU</a:t>
            </a:r>
            <a:br>
              <a:rPr lang="fr-FR" sz="5400" b="1" dirty="0" smtClean="0">
                <a:solidFill>
                  <a:srgbClr val="FF0000"/>
                </a:solidFill>
              </a:rPr>
            </a:br>
            <a:r>
              <a:rPr lang="fr-FR" sz="5400" b="1" dirty="0" smtClean="0">
                <a:solidFill>
                  <a:srgbClr val="FF0000"/>
                </a:solidFill>
              </a:rPr>
              <a:t>LEZAY MARNESIA</a:t>
            </a:r>
            <a:endParaRPr lang="fr-FR" sz="5400" b="1" dirty="0">
              <a:solidFill>
                <a:srgbClr val="FF0000"/>
              </a:solidFill>
            </a:endParaRPr>
          </a:p>
        </p:txBody>
      </p:sp>
      <p:sp>
        <p:nvSpPr>
          <p:cNvPr id="3" name="Sous-titre 2"/>
          <p:cNvSpPr>
            <a:spLocks noGrp="1"/>
          </p:cNvSpPr>
          <p:nvPr>
            <p:ph type="subTitle" idx="1"/>
          </p:nvPr>
        </p:nvSpPr>
        <p:spPr>
          <a:xfrm>
            <a:off x="755576" y="3933057"/>
            <a:ext cx="8096944" cy="2495128"/>
          </a:xfrm>
        </p:spPr>
        <p:txBody>
          <a:bodyPr>
            <a:normAutofit fontScale="55000" lnSpcReduction="20000"/>
          </a:bodyPr>
          <a:lstStyle/>
          <a:p>
            <a:endParaRPr lang="fr-FR" dirty="0" smtClean="0"/>
          </a:p>
          <a:p>
            <a:r>
              <a:rPr lang="fr-FR" sz="8400" b="1" dirty="0" smtClean="0">
                <a:solidFill>
                  <a:srgbClr val="FFFF00"/>
                </a:solidFill>
                <a:latin typeface="+mj-lt"/>
              </a:rPr>
              <a:t>Effectifs / Organisation / Projets</a:t>
            </a:r>
          </a:p>
          <a:p>
            <a:r>
              <a:rPr lang="fr-FR" sz="8400" b="1" dirty="0" smtClean="0">
                <a:solidFill>
                  <a:srgbClr val="FFFF00"/>
                </a:solidFill>
                <a:latin typeface="+mj-lt"/>
              </a:rPr>
              <a:t>2017/2018</a:t>
            </a:r>
          </a:p>
          <a:p>
            <a:endParaRPr lang="fr-FR" dirty="0" smtClean="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188640"/>
            <a:ext cx="8496944" cy="666328"/>
          </a:xfrm>
          <a:solidFill>
            <a:schemeClr val="accent6">
              <a:lumMod val="60000"/>
              <a:lumOff val="40000"/>
            </a:schemeClr>
          </a:solidFill>
        </p:spPr>
        <p:txBody>
          <a:bodyPr anchor="ctr" anchorCtr="0">
            <a:noAutofit/>
          </a:bodyPr>
          <a:lstStyle/>
          <a:p>
            <a:pPr algn="ctr"/>
            <a:r>
              <a:rPr lang="fr-FR" sz="2400" b="1" dirty="0" smtClean="0"/>
              <a:t>Ecole Maternelle Fischart</a:t>
            </a:r>
            <a:br>
              <a:rPr lang="fr-FR" sz="2400" b="1" dirty="0" smtClean="0"/>
            </a:br>
            <a:r>
              <a:rPr lang="fr-FR" sz="2400" b="1" dirty="0" smtClean="0"/>
              <a:t>PROJETS / AXES DE TRAVAIL</a:t>
            </a:r>
            <a:endParaRPr lang="fr-FR" sz="2400" b="1" dirty="0"/>
          </a:p>
        </p:txBody>
      </p:sp>
      <p:graphicFrame>
        <p:nvGraphicFramePr>
          <p:cNvPr id="5" name="Espace réservé du contenu 4"/>
          <p:cNvGraphicFramePr>
            <a:graphicFrameLocks noGrp="1"/>
          </p:cNvGraphicFramePr>
          <p:nvPr>
            <p:ph idx="1"/>
          </p:nvPr>
        </p:nvGraphicFramePr>
        <p:xfrm>
          <a:off x="323528" y="1124744"/>
          <a:ext cx="8568952" cy="5184576"/>
        </p:xfrm>
        <a:graphic>
          <a:graphicData uri="http://schemas.openxmlformats.org/drawingml/2006/table">
            <a:tbl>
              <a:tblPr firstRow="1" bandRow="1">
                <a:tableStyleId>{00A15C55-8517-42AA-B614-E9B94910E393}</a:tableStyleId>
              </a:tblPr>
              <a:tblGrid>
                <a:gridCol w="2952328"/>
                <a:gridCol w="2760307"/>
                <a:gridCol w="2856317"/>
              </a:tblGrid>
              <a:tr h="1017270">
                <a:tc>
                  <a:txBody>
                    <a:bodyPr/>
                    <a:lstStyle/>
                    <a:p>
                      <a:pPr algn="ctr"/>
                      <a:r>
                        <a:rPr lang="fr-FR" sz="2000" dirty="0" smtClean="0">
                          <a:solidFill>
                            <a:schemeClr val="tx1"/>
                          </a:solidFill>
                          <a:latin typeface="+mj-lt"/>
                        </a:rPr>
                        <a:t>AXE</a:t>
                      </a:r>
                      <a:r>
                        <a:rPr lang="fr-FR" sz="2000" baseline="0" dirty="0" smtClean="0">
                          <a:solidFill>
                            <a:schemeClr val="tx1"/>
                          </a:solidFill>
                          <a:latin typeface="+mj-lt"/>
                        </a:rPr>
                        <a:t> 1</a:t>
                      </a:r>
                    </a:p>
                    <a:p>
                      <a:pPr algn="ctr"/>
                      <a:r>
                        <a:rPr lang="fr-FR" sz="2000" baseline="0" dirty="0" smtClean="0">
                          <a:solidFill>
                            <a:schemeClr val="tx1"/>
                          </a:solidFill>
                          <a:latin typeface="+mj-lt"/>
                        </a:rPr>
                        <a:t>Acquisition des langages</a:t>
                      </a:r>
                    </a:p>
                  </a:txBody>
                  <a:tcPr anchor="ctr">
                    <a:solidFill>
                      <a:srgbClr val="FFFF00"/>
                    </a:solidFill>
                  </a:tcPr>
                </a:tc>
                <a:tc>
                  <a:txBody>
                    <a:bodyPr/>
                    <a:lstStyle/>
                    <a:p>
                      <a:pPr algn="ctr"/>
                      <a:r>
                        <a:rPr lang="fr-FR" sz="2000" dirty="0" smtClean="0">
                          <a:solidFill>
                            <a:schemeClr val="tx1"/>
                          </a:solidFill>
                          <a:latin typeface="+mj-lt"/>
                        </a:rPr>
                        <a:t>AXE 2</a:t>
                      </a:r>
                    </a:p>
                    <a:p>
                      <a:pPr algn="ctr"/>
                      <a:r>
                        <a:rPr lang="fr-FR" sz="2000" dirty="0" smtClean="0">
                          <a:solidFill>
                            <a:schemeClr val="tx1"/>
                          </a:solidFill>
                          <a:latin typeface="+mj-lt"/>
                        </a:rPr>
                        <a:t>Une école bienveillante</a:t>
                      </a:r>
                      <a:endParaRPr lang="fr-FR" sz="2000" dirty="0">
                        <a:solidFill>
                          <a:schemeClr val="tx1"/>
                        </a:solidFill>
                        <a:latin typeface="+mj-lt"/>
                      </a:endParaRPr>
                    </a:p>
                  </a:txBody>
                  <a:tcPr anchor="ctr">
                    <a:solidFill>
                      <a:srgbClr val="FFFF00"/>
                    </a:solidFill>
                  </a:tcPr>
                </a:tc>
                <a:tc>
                  <a:txBody>
                    <a:bodyPr/>
                    <a:lstStyle/>
                    <a:p>
                      <a:pPr algn="ctr"/>
                      <a:r>
                        <a:rPr lang="fr-FR" sz="2000" dirty="0" smtClean="0">
                          <a:solidFill>
                            <a:schemeClr val="tx1"/>
                          </a:solidFill>
                          <a:latin typeface="+mj-lt"/>
                        </a:rPr>
                        <a:t> AXE 3</a:t>
                      </a:r>
                    </a:p>
                    <a:p>
                      <a:pPr algn="ctr"/>
                      <a:r>
                        <a:rPr lang="fr-FR" sz="2000" dirty="0" smtClean="0">
                          <a:solidFill>
                            <a:schemeClr val="tx1"/>
                          </a:solidFill>
                          <a:latin typeface="+mj-lt"/>
                        </a:rPr>
                        <a:t>Parents /Partenaires</a:t>
                      </a:r>
                      <a:endParaRPr lang="fr-FR" sz="2000" dirty="0">
                        <a:solidFill>
                          <a:schemeClr val="tx1"/>
                        </a:solidFill>
                        <a:latin typeface="+mj-lt"/>
                      </a:endParaRPr>
                    </a:p>
                  </a:txBody>
                  <a:tcPr anchor="ctr">
                    <a:solidFill>
                      <a:srgbClr val="FFFF00"/>
                    </a:solidFill>
                  </a:tcPr>
                </a:tc>
              </a:tr>
              <a:tr h="4167306">
                <a:tc>
                  <a:txBody>
                    <a:bodyPr/>
                    <a:lstStyle/>
                    <a:p>
                      <a:pPr>
                        <a:buFont typeface="Arial" pitchFamily="34" charset="0"/>
                        <a:buChar char="•"/>
                      </a:pPr>
                      <a:endParaRPr kumimoji="0" lang="fr-FR" sz="1800" kern="1200" dirty="0" smtClean="0">
                        <a:solidFill>
                          <a:schemeClr val="dk1"/>
                        </a:solidFill>
                        <a:latin typeface="+mj-lt"/>
                        <a:ea typeface="+mn-ea"/>
                        <a:cs typeface="+mn-cs"/>
                      </a:endParaRPr>
                    </a:p>
                    <a:p>
                      <a:pPr>
                        <a:buFont typeface="Arial" pitchFamily="34" charset="0"/>
                        <a:buChar char="•"/>
                      </a:pPr>
                      <a:endParaRPr kumimoji="0" lang="fr-FR" sz="1800" kern="1200" dirty="0" smtClean="0">
                        <a:solidFill>
                          <a:schemeClr val="dk1"/>
                        </a:solidFill>
                        <a:latin typeface="+mj-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Valises</a:t>
                      </a:r>
                      <a:r>
                        <a:rPr kumimoji="0" lang="fr-FR" sz="1800" kern="1200" baseline="0" dirty="0" smtClean="0">
                          <a:solidFill>
                            <a:schemeClr val="dk1"/>
                          </a:solidFill>
                          <a:latin typeface="+mn-lt"/>
                          <a:ea typeface="+mn-ea"/>
                          <a:cs typeface="+mn-cs"/>
                        </a:rPr>
                        <a:t> pédagogiques </a:t>
                      </a:r>
                      <a:r>
                        <a:rPr kumimoji="0" lang="fr-FR" sz="1800" kern="1200" dirty="0" smtClean="0">
                          <a:solidFill>
                            <a:schemeClr val="dk1"/>
                          </a:solidFill>
                          <a:latin typeface="+mn-lt"/>
                          <a:ea typeface="+mn-ea"/>
                          <a:cs typeface="+mn-cs"/>
                        </a:rPr>
                        <a:t>de contes ( Marionnettes, étiquettes vocabulaire, jeux)</a:t>
                      </a:r>
                    </a:p>
                    <a:p>
                      <a:pPr>
                        <a:buFont typeface="Arial" pitchFamily="34" charset="0"/>
                        <a:buNone/>
                      </a:pP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 Lire et faire lire »</a:t>
                      </a:r>
                      <a:r>
                        <a:rPr kumimoji="0" lang="fr-FR" sz="1800" kern="1200" baseline="0" dirty="0" smtClean="0">
                          <a:solidFill>
                            <a:schemeClr val="dk1"/>
                          </a:solidFill>
                          <a:latin typeface="+mn-lt"/>
                          <a:ea typeface="+mn-ea"/>
                          <a:cs typeface="+mn-cs"/>
                        </a:rPr>
                        <a:t> avec Maison de retraite</a:t>
                      </a:r>
                      <a:r>
                        <a:rPr kumimoji="0" lang="fr-FR" sz="1800" kern="1200" dirty="0" smtClean="0">
                          <a:solidFill>
                            <a:schemeClr val="dk1"/>
                          </a:solidFill>
                          <a:latin typeface="+mn-lt"/>
                          <a:ea typeface="+mn-ea"/>
                          <a:cs typeface="+mn-cs"/>
                        </a:rPr>
                        <a:t> pour développer la lecture plaisir et la compréhension.</a:t>
                      </a:r>
                    </a:p>
                    <a:p>
                      <a:pPr lvl="0" algn="l">
                        <a:buFont typeface="Arial" pitchFamily="34" charset="0"/>
                        <a:buChar char="•"/>
                      </a:pPr>
                      <a:endParaRPr kumimoji="0" lang="fr-FR" sz="1400" kern="1200" baseline="0" dirty="0" smtClean="0">
                        <a:solidFill>
                          <a:schemeClr val="dk1"/>
                        </a:solidFill>
                        <a:latin typeface="+mj-lt"/>
                        <a:ea typeface="+mn-ea"/>
                        <a:cs typeface="+mn-cs"/>
                      </a:endParaRPr>
                    </a:p>
                  </a:txBody>
                  <a:tcPr>
                    <a:solidFill>
                      <a:schemeClr val="accent2">
                        <a:lumMod val="40000"/>
                        <a:lumOff val="60000"/>
                      </a:schemeClr>
                    </a:solidFill>
                  </a:tcPr>
                </a:tc>
                <a:tc>
                  <a:txBody>
                    <a:bodyPr/>
                    <a:lstStyle/>
                    <a:p>
                      <a:pPr>
                        <a:buFont typeface="Arial" pitchFamily="34" charset="0"/>
                        <a:buNone/>
                      </a:pPr>
                      <a:endParaRPr kumimoji="0" lang="fr-FR" sz="1800" kern="1200" baseline="0" dirty="0" smtClean="0">
                        <a:solidFill>
                          <a:schemeClr val="dk1"/>
                        </a:solidFill>
                        <a:latin typeface="+mj-lt"/>
                        <a:ea typeface="+mn-ea"/>
                        <a:cs typeface="+mn-cs"/>
                      </a:endParaRPr>
                    </a:p>
                    <a:p>
                      <a:pPr>
                        <a:buFont typeface="Arial" pitchFamily="34" charset="0"/>
                        <a:buChar char="•"/>
                      </a:pPr>
                      <a:endParaRPr kumimoji="0" lang="fr-FR" sz="1800" kern="1200" baseline="0" dirty="0" smtClean="0">
                        <a:solidFill>
                          <a:schemeClr val="dk1"/>
                        </a:solidFill>
                        <a:latin typeface="+mj-lt"/>
                        <a:ea typeface="+mn-ea"/>
                        <a:cs typeface="+mn-cs"/>
                      </a:endParaRPr>
                    </a:p>
                    <a:p>
                      <a:pPr>
                        <a:buFont typeface="Arial" pitchFamily="34" charset="0"/>
                        <a:buChar char="•"/>
                      </a:pPr>
                      <a:endParaRPr kumimoji="0" lang="fr-FR" sz="1800" kern="1200" baseline="0" dirty="0" smtClean="0">
                        <a:solidFill>
                          <a:schemeClr val="dk1"/>
                        </a:solidFill>
                        <a:latin typeface="+mj-lt"/>
                        <a:ea typeface="+mn-ea"/>
                        <a:cs typeface="+mn-cs"/>
                      </a:endParaRPr>
                    </a:p>
                    <a:p>
                      <a:pPr>
                        <a:buFont typeface="Arial" pitchFamily="34" charset="0"/>
                        <a:buChar char="•"/>
                      </a:pP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 Projet : Musique,</a:t>
                      </a: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langage et émotions</a:t>
                      </a:r>
                    </a:p>
                    <a:p>
                      <a:pPr>
                        <a:buFont typeface="Arial" pitchFamily="34" charset="0"/>
                        <a:buChar char="•"/>
                      </a:pPr>
                      <a:r>
                        <a:rPr kumimoji="0" lang="fr-FR" sz="1800" kern="1200" dirty="0" smtClean="0">
                          <a:solidFill>
                            <a:schemeClr val="dk1"/>
                          </a:solidFill>
                          <a:latin typeface="+mn-lt"/>
                          <a:ea typeface="+mn-ea"/>
                          <a:cs typeface="+mn-cs"/>
                        </a:rPr>
                        <a:t> PEAC : Chants dansés avec Jean MOISSONIER, </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baseline="0" dirty="0" smtClean="0">
                          <a:solidFill>
                            <a:schemeClr val="dk1"/>
                          </a:solidFill>
                          <a:latin typeface="+mn-lt"/>
                          <a:ea typeface="+mn-ea"/>
                          <a:cs typeface="+mn-cs"/>
                        </a:rPr>
                        <a:t>Chorale</a:t>
                      </a:r>
                    </a:p>
                    <a:p>
                      <a:pPr lvl="0" algn="l">
                        <a:buFont typeface="Arial" pitchFamily="34" charset="0"/>
                        <a:buChar char="•"/>
                      </a:pPr>
                      <a:r>
                        <a:rPr kumimoji="0" lang="fr-FR" sz="1800" kern="1200" baseline="0" dirty="0" smtClean="0">
                          <a:solidFill>
                            <a:schemeClr val="dk1"/>
                          </a:solidFill>
                          <a:latin typeface="+mn-lt"/>
                          <a:ea typeface="+mn-ea"/>
                          <a:cs typeface="+mn-cs"/>
                        </a:rPr>
                        <a:t> Projet Percussions</a:t>
                      </a:r>
                    </a:p>
                    <a:p>
                      <a:pPr lvl="0" algn="l">
                        <a:buFont typeface="Arial" pitchFamily="34" charset="0"/>
                        <a:buChar char="•"/>
                      </a:pPr>
                      <a:endParaRPr kumimoji="0" lang="fr-FR" sz="1800" kern="1200" dirty="0" smtClean="0">
                        <a:solidFill>
                          <a:schemeClr val="dk1"/>
                        </a:solidFill>
                        <a:latin typeface="+mn-lt"/>
                        <a:ea typeface="+mn-ea"/>
                        <a:cs typeface="+mn-cs"/>
                      </a:endParaRPr>
                    </a:p>
                  </a:txBody>
                  <a:tcPr>
                    <a:solidFill>
                      <a:schemeClr val="accent2">
                        <a:lumMod val="40000"/>
                        <a:lumOff val="60000"/>
                      </a:schemeClr>
                    </a:solidFill>
                  </a:tcPr>
                </a:tc>
                <a:tc>
                  <a:txBody>
                    <a:bodyPr/>
                    <a:lstStyle/>
                    <a:p>
                      <a:pPr lvl="0" algn="l">
                        <a:buFont typeface="Arial" pitchFamily="34" charset="0"/>
                        <a:buNone/>
                      </a:pPr>
                      <a:endParaRPr kumimoji="0" lang="fr-FR" sz="1800" kern="1200" dirty="0" smtClean="0">
                        <a:solidFill>
                          <a:schemeClr val="dk1"/>
                        </a:solidFill>
                        <a:latin typeface="+mj-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 Salle  « espace parents », </a:t>
                      </a:r>
                      <a:r>
                        <a:rPr kumimoji="0" lang="fr-FR" sz="1800" kern="1200" dirty="0" smtClean="0">
                          <a:solidFill>
                            <a:schemeClr val="dk1"/>
                          </a:solidFill>
                          <a:latin typeface="+mn-lt"/>
                          <a:ea typeface="+mn-ea"/>
                          <a:cs typeface="+mn-cs"/>
                          <a:sym typeface="Wingdings" pitchFamily="2" charset="2"/>
                        </a:rPr>
                        <a:t> atelier couture</a:t>
                      </a:r>
                      <a:endParaRPr kumimoji="0" lang="fr-FR" sz="1800" kern="1200" dirty="0" smtClean="0">
                        <a:solidFill>
                          <a:schemeClr val="dk1"/>
                        </a:solidFill>
                        <a:latin typeface="+mn-lt"/>
                        <a:ea typeface="+mn-ea"/>
                        <a:cs typeface="+mn-cs"/>
                      </a:endParaRPr>
                    </a:p>
                    <a:p>
                      <a:pPr>
                        <a:buFont typeface="Arial" pitchFamily="34" charset="0"/>
                        <a:buNone/>
                      </a:pP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 Café des parents</a:t>
                      </a:r>
                    </a:p>
                    <a:p>
                      <a:pPr>
                        <a:buFont typeface="Arial" pitchFamily="34" charset="0"/>
                        <a:buChar char="•"/>
                      </a:pPr>
                      <a:r>
                        <a:rPr kumimoji="0" lang="fr-FR" sz="1800" kern="1200" dirty="0" smtClean="0">
                          <a:solidFill>
                            <a:schemeClr val="dk1"/>
                          </a:solidFill>
                          <a:latin typeface="+mn-lt"/>
                          <a:ea typeface="+mn-ea"/>
                          <a:cs typeface="+mn-cs"/>
                        </a:rPr>
                        <a:t> Jeux enfants /parents  /</a:t>
                      </a:r>
                      <a:r>
                        <a:rPr kumimoji="0" lang="fr-FR" sz="1800" kern="1200" dirty="0" err="1" smtClean="0">
                          <a:solidFill>
                            <a:schemeClr val="dk1"/>
                          </a:solidFill>
                          <a:latin typeface="+mn-lt"/>
                          <a:ea typeface="+mn-ea"/>
                          <a:cs typeface="+mn-cs"/>
                        </a:rPr>
                        <a:t>Ludotheque</a:t>
                      </a:r>
                      <a:r>
                        <a:rPr kumimoji="0" lang="fr-FR" sz="1800" kern="1200" dirty="0" smtClean="0">
                          <a:solidFill>
                            <a:schemeClr val="dk1"/>
                          </a:solidFill>
                          <a:latin typeface="+mn-lt"/>
                          <a:ea typeface="+mn-ea"/>
                          <a:cs typeface="+mn-cs"/>
                        </a:rPr>
                        <a:t> </a:t>
                      </a:r>
                    </a:p>
                    <a:p>
                      <a:pPr>
                        <a:buFont typeface="Arial" pitchFamily="34" charset="0"/>
                        <a:buChar char="•"/>
                      </a:pPr>
                      <a:r>
                        <a:rPr kumimoji="0" lang="fr-FR" sz="1800" kern="1200" dirty="0" smtClean="0">
                          <a:solidFill>
                            <a:schemeClr val="dk1"/>
                          </a:solidFill>
                          <a:latin typeface="+mn-lt"/>
                          <a:ea typeface="+mn-ea"/>
                          <a:cs typeface="+mn-cs"/>
                        </a:rPr>
                        <a:t>  Carnets de suivis</a:t>
                      </a:r>
                    </a:p>
                  </a:txBody>
                  <a:tcPr>
                    <a:solidFill>
                      <a:schemeClr val="accent2">
                        <a:lumMod val="40000"/>
                        <a:lumOff val="60000"/>
                      </a:schemeClr>
                    </a:solidFill>
                  </a:tcPr>
                </a:tc>
              </a:tr>
            </a:tbl>
          </a:graphicData>
        </a:graphic>
      </p:graphicFrame>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188640"/>
            <a:ext cx="8496944" cy="666328"/>
          </a:xfrm>
          <a:solidFill>
            <a:schemeClr val="accent6">
              <a:lumMod val="60000"/>
              <a:lumOff val="40000"/>
            </a:schemeClr>
          </a:solidFill>
        </p:spPr>
        <p:txBody>
          <a:bodyPr anchor="ctr" anchorCtr="0">
            <a:noAutofit/>
          </a:bodyPr>
          <a:lstStyle/>
          <a:p>
            <a:pPr algn="ctr"/>
            <a:r>
              <a:rPr lang="fr-FR" sz="2400" b="1" dirty="0" smtClean="0"/>
              <a:t>Ecole Maternelle Lezay </a:t>
            </a:r>
            <a:r>
              <a:rPr lang="fr-FR" sz="2400" b="1" dirty="0" err="1" smtClean="0"/>
              <a:t>Marnésia</a:t>
            </a:r>
            <a:r>
              <a:rPr lang="fr-FR" sz="2400" b="1" dirty="0" smtClean="0"/>
              <a:t> </a:t>
            </a:r>
            <a:br>
              <a:rPr lang="fr-FR" sz="2400" b="1" dirty="0" smtClean="0"/>
            </a:br>
            <a:r>
              <a:rPr lang="fr-FR" sz="2400" b="1" dirty="0" smtClean="0"/>
              <a:t>PROJETS / AXES DE TRAVAIL</a:t>
            </a:r>
            <a:endParaRPr lang="fr-FR" sz="2400" b="1" dirty="0"/>
          </a:p>
        </p:txBody>
      </p:sp>
      <p:graphicFrame>
        <p:nvGraphicFramePr>
          <p:cNvPr id="5" name="Espace réservé du contenu 4"/>
          <p:cNvGraphicFramePr>
            <a:graphicFrameLocks noGrp="1"/>
          </p:cNvGraphicFramePr>
          <p:nvPr>
            <p:ph idx="1"/>
          </p:nvPr>
        </p:nvGraphicFramePr>
        <p:xfrm>
          <a:off x="323528" y="980729"/>
          <a:ext cx="8568952" cy="5772150"/>
        </p:xfrm>
        <a:graphic>
          <a:graphicData uri="http://schemas.openxmlformats.org/drawingml/2006/table">
            <a:tbl>
              <a:tblPr firstRow="1" bandRow="1">
                <a:tableStyleId>{00A15C55-8517-42AA-B614-E9B94910E393}</a:tableStyleId>
              </a:tblPr>
              <a:tblGrid>
                <a:gridCol w="2952328"/>
                <a:gridCol w="2760307"/>
                <a:gridCol w="2856317"/>
              </a:tblGrid>
              <a:tr h="1017270">
                <a:tc>
                  <a:txBody>
                    <a:bodyPr/>
                    <a:lstStyle/>
                    <a:p>
                      <a:pPr algn="ctr"/>
                      <a:r>
                        <a:rPr lang="fr-FR" sz="2000" dirty="0" smtClean="0">
                          <a:solidFill>
                            <a:schemeClr val="tx1"/>
                          </a:solidFill>
                          <a:latin typeface="+mj-lt"/>
                        </a:rPr>
                        <a:t>AXE</a:t>
                      </a:r>
                      <a:r>
                        <a:rPr lang="fr-FR" sz="2000" baseline="0" dirty="0" smtClean="0">
                          <a:solidFill>
                            <a:schemeClr val="tx1"/>
                          </a:solidFill>
                          <a:latin typeface="+mj-lt"/>
                        </a:rPr>
                        <a:t> 1</a:t>
                      </a:r>
                    </a:p>
                    <a:p>
                      <a:pPr algn="ctr"/>
                      <a:r>
                        <a:rPr lang="fr-FR" sz="2000" baseline="0" dirty="0" smtClean="0">
                          <a:solidFill>
                            <a:schemeClr val="tx1"/>
                          </a:solidFill>
                          <a:latin typeface="+mj-lt"/>
                        </a:rPr>
                        <a:t>Acquisition des langages</a:t>
                      </a:r>
                    </a:p>
                  </a:txBody>
                  <a:tcPr anchor="ctr">
                    <a:solidFill>
                      <a:srgbClr val="FFFF00"/>
                    </a:solidFill>
                  </a:tcPr>
                </a:tc>
                <a:tc>
                  <a:txBody>
                    <a:bodyPr/>
                    <a:lstStyle/>
                    <a:p>
                      <a:pPr algn="ctr"/>
                      <a:r>
                        <a:rPr lang="fr-FR" sz="2000" dirty="0" smtClean="0">
                          <a:solidFill>
                            <a:schemeClr val="tx1"/>
                          </a:solidFill>
                          <a:latin typeface="+mj-lt"/>
                        </a:rPr>
                        <a:t>AXE 2</a:t>
                      </a:r>
                    </a:p>
                    <a:p>
                      <a:pPr algn="ctr"/>
                      <a:r>
                        <a:rPr lang="fr-FR" sz="2000" dirty="0" smtClean="0">
                          <a:solidFill>
                            <a:schemeClr val="tx1"/>
                          </a:solidFill>
                          <a:latin typeface="+mj-lt"/>
                        </a:rPr>
                        <a:t>Une école bienveillante</a:t>
                      </a:r>
                      <a:endParaRPr lang="fr-FR" sz="2000" dirty="0">
                        <a:solidFill>
                          <a:schemeClr val="tx1"/>
                        </a:solidFill>
                        <a:latin typeface="+mj-lt"/>
                      </a:endParaRPr>
                    </a:p>
                  </a:txBody>
                  <a:tcPr anchor="ctr">
                    <a:solidFill>
                      <a:srgbClr val="FFFF00"/>
                    </a:solidFill>
                  </a:tcPr>
                </a:tc>
                <a:tc>
                  <a:txBody>
                    <a:bodyPr/>
                    <a:lstStyle/>
                    <a:p>
                      <a:pPr algn="ctr"/>
                      <a:r>
                        <a:rPr lang="fr-FR" sz="2000" dirty="0" smtClean="0">
                          <a:solidFill>
                            <a:schemeClr val="tx1"/>
                          </a:solidFill>
                          <a:latin typeface="+mj-lt"/>
                        </a:rPr>
                        <a:t> AXE 3</a:t>
                      </a:r>
                    </a:p>
                    <a:p>
                      <a:pPr algn="ctr"/>
                      <a:r>
                        <a:rPr lang="fr-FR" sz="2000" dirty="0" smtClean="0">
                          <a:solidFill>
                            <a:schemeClr val="tx1"/>
                          </a:solidFill>
                          <a:latin typeface="+mj-lt"/>
                        </a:rPr>
                        <a:t>Parents /Partenaires</a:t>
                      </a:r>
                      <a:endParaRPr lang="fr-FR" sz="2000" dirty="0">
                        <a:solidFill>
                          <a:schemeClr val="tx1"/>
                        </a:solidFill>
                        <a:latin typeface="+mj-lt"/>
                      </a:endParaRPr>
                    </a:p>
                  </a:txBody>
                  <a:tcPr anchor="ctr">
                    <a:solidFill>
                      <a:srgbClr val="FFFF00"/>
                    </a:solidFill>
                  </a:tcPr>
                </a:tc>
              </a:tr>
              <a:tr h="4599353">
                <a:tc>
                  <a:txBody>
                    <a:bodyPr/>
                    <a:lstStyle/>
                    <a:p>
                      <a:pPr>
                        <a:buFont typeface="Arial" pitchFamily="34" charset="0"/>
                        <a:buChar char="•"/>
                      </a:pPr>
                      <a:endParaRPr kumimoji="0" lang="fr-FR" sz="1800" kern="1200" dirty="0" smtClean="0">
                        <a:solidFill>
                          <a:schemeClr val="dk1"/>
                        </a:solidFill>
                        <a:latin typeface="+mj-lt"/>
                        <a:ea typeface="+mn-ea"/>
                        <a:cs typeface="+mn-cs"/>
                      </a:endParaRPr>
                    </a:p>
                    <a:p>
                      <a:pPr>
                        <a:buFont typeface="Arial" pitchFamily="34" charset="0"/>
                        <a:buChar char="•"/>
                      </a:pPr>
                      <a:endParaRPr kumimoji="0" lang="fr-FR" sz="1800" kern="1200" dirty="0" smtClean="0">
                        <a:solidFill>
                          <a:schemeClr val="dk1"/>
                        </a:solidFill>
                        <a:latin typeface="+mj-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Projet Contes - Imagiers</a:t>
                      </a:r>
                    </a:p>
                    <a:p>
                      <a:pPr>
                        <a:buFont typeface="Arial" pitchFamily="34" charset="0"/>
                        <a:buChar char="•"/>
                      </a:pPr>
                      <a:r>
                        <a:rPr kumimoji="0" lang="fr-FR" sz="1800" kern="1200" dirty="0" smtClean="0">
                          <a:solidFill>
                            <a:schemeClr val="dk1"/>
                          </a:solidFill>
                          <a:latin typeface="+mn-lt"/>
                          <a:ea typeface="+mn-ea"/>
                          <a:cs typeface="+mn-cs"/>
                        </a:rPr>
                        <a:t> « Lire et faire lire »/</a:t>
                      </a:r>
                    </a:p>
                    <a:p>
                      <a:pPr>
                        <a:buFont typeface="Arial" pitchFamily="34" charset="0"/>
                        <a:buChar char="•"/>
                      </a:pPr>
                      <a:r>
                        <a:rPr kumimoji="0" lang="fr-FR" sz="1800" kern="1200" dirty="0" smtClean="0">
                          <a:solidFill>
                            <a:schemeClr val="dk1"/>
                          </a:solidFill>
                          <a:latin typeface="+mn-lt"/>
                          <a:ea typeface="+mn-ea"/>
                          <a:cs typeface="+mn-cs"/>
                        </a:rPr>
                        <a:t> Décloisonnement en phonologie</a:t>
                      </a:r>
                    </a:p>
                    <a:p>
                      <a:pPr>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Pôle Sud liaison GS-CP Canardière</a:t>
                      </a:r>
                    </a:p>
                    <a:p>
                      <a:pPr lvl="0" algn="l">
                        <a:buFont typeface="Arial" pitchFamily="34" charset="0"/>
                        <a:buNone/>
                      </a:pPr>
                      <a:endParaRPr kumimoji="0" lang="fr-FR" sz="1400" kern="1200" baseline="0" dirty="0" smtClean="0">
                        <a:solidFill>
                          <a:schemeClr val="dk1"/>
                        </a:solidFill>
                        <a:latin typeface="+mj-lt"/>
                        <a:ea typeface="+mn-ea"/>
                        <a:cs typeface="+mn-cs"/>
                      </a:endParaRP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fr-FR" sz="1800"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dirty="0" smtClean="0">
                          <a:solidFill>
                            <a:schemeClr val="dk1"/>
                          </a:solidFill>
                          <a:latin typeface="+mn-lt"/>
                          <a:ea typeface="+mn-ea"/>
                          <a:cs typeface="+mn-cs"/>
                        </a:rPr>
                        <a:t> Projet Contes -Opéra (avec Collège)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dirty="0" smtClean="0">
                          <a:solidFill>
                            <a:schemeClr val="dk1"/>
                          </a:solidFill>
                          <a:latin typeface="+mn-lt"/>
                          <a:ea typeface="+mn-ea"/>
                          <a:cs typeface="+mn-cs"/>
                        </a:rPr>
                        <a:t> Expo LAC des TPS des 3 écoles de la </a:t>
                      </a:r>
                      <a:r>
                        <a:rPr kumimoji="0" lang="fr-FR" sz="1800" kern="1200" dirty="0" err="1" smtClean="0">
                          <a:solidFill>
                            <a:schemeClr val="dk1"/>
                          </a:solidFill>
                          <a:latin typeface="+mn-lt"/>
                          <a:ea typeface="+mn-ea"/>
                          <a:cs typeface="+mn-cs"/>
                        </a:rPr>
                        <a:t>Meinau</a:t>
                      </a:r>
                      <a:endParaRPr kumimoji="0" lang="fr-FR" sz="1800"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Musique Jeux dansés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Vélo avec sécurité routière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 Ecole du dehors » avec Ville de Strasbourg et société Eco conseil</a:t>
                      </a:r>
                    </a:p>
                    <a:p>
                      <a:pPr>
                        <a:buFont typeface="Arial" pitchFamily="34" charset="0"/>
                        <a:buChar char="•"/>
                      </a:pPr>
                      <a:r>
                        <a:rPr kumimoji="0" lang="fr-FR" sz="1800" kern="1200" dirty="0" smtClean="0">
                          <a:solidFill>
                            <a:schemeClr val="dk1"/>
                          </a:solidFill>
                          <a:latin typeface="+mn-lt"/>
                          <a:ea typeface="+mn-ea"/>
                          <a:cs typeface="+mn-cs"/>
                        </a:rPr>
                        <a:t>Ecole et cinéma</a:t>
                      </a:r>
                    </a:p>
                    <a:p>
                      <a:pPr>
                        <a:buFont typeface="Arial" pitchFamily="34" charset="0"/>
                        <a:buChar char="•"/>
                      </a:pPr>
                      <a:r>
                        <a:rPr kumimoji="0" lang="fr-FR" sz="1800" kern="1200" baseline="0" dirty="0" smtClean="0">
                          <a:solidFill>
                            <a:schemeClr val="dk1"/>
                          </a:solidFill>
                          <a:latin typeface="+mn-lt"/>
                          <a:ea typeface="+mn-ea"/>
                          <a:cs typeface="+mn-cs"/>
                        </a:rPr>
                        <a:t> C</a:t>
                      </a:r>
                      <a:r>
                        <a:rPr kumimoji="0" lang="fr-FR" sz="1800" kern="1200" dirty="0" smtClean="0">
                          <a:solidFill>
                            <a:schemeClr val="dk1"/>
                          </a:solidFill>
                          <a:latin typeface="+mn-lt"/>
                          <a:ea typeface="+mn-ea"/>
                          <a:cs typeface="+mn-cs"/>
                        </a:rPr>
                        <a:t>horale</a:t>
                      </a:r>
                    </a:p>
                    <a:p>
                      <a:pPr>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Classes de découverte (poney ; ferme éducative ; maison de la nature)</a:t>
                      </a:r>
                    </a:p>
                    <a:p>
                      <a:pPr lvl="0" algn="l">
                        <a:buFont typeface="Arial" pitchFamily="34" charset="0"/>
                        <a:buNone/>
                      </a:pPr>
                      <a:endParaRPr kumimoji="0" lang="fr-FR" sz="1800" kern="1200" dirty="0" smtClean="0">
                        <a:solidFill>
                          <a:schemeClr val="dk1"/>
                        </a:solidFill>
                        <a:latin typeface="+mj-lt"/>
                        <a:ea typeface="+mn-ea"/>
                        <a:cs typeface="+mn-cs"/>
                      </a:endParaRPr>
                    </a:p>
                  </a:txBody>
                  <a:tcPr>
                    <a:solidFill>
                      <a:schemeClr val="accent2">
                        <a:lumMod val="40000"/>
                        <a:lumOff val="60000"/>
                      </a:schemeClr>
                    </a:solidFill>
                  </a:tcPr>
                </a:tc>
                <a:tc>
                  <a:txBody>
                    <a:bodyPr/>
                    <a:lstStyle/>
                    <a:p>
                      <a:pPr>
                        <a:buFont typeface="Arial" pitchFamily="34" charset="0"/>
                        <a:buChar char="•"/>
                      </a:pPr>
                      <a:endParaRPr kumimoji="0" lang="fr-FR" sz="1600" kern="1200" dirty="0" smtClean="0">
                        <a:solidFill>
                          <a:schemeClr val="dk1"/>
                        </a:solidFill>
                        <a:latin typeface="+mn-lt"/>
                        <a:ea typeface="+mn-ea"/>
                        <a:cs typeface="+mn-cs"/>
                      </a:endParaRPr>
                    </a:p>
                    <a:p>
                      <a:pPr>
                        <a:buFont typeface="Arial" pitchFamily="34" charset="0"/>
                        <a:buChar char="•"/>
                      </a:pPr>
                      <a:r>
                        <a:rPr kumimoji="0" lang="fr-FR" sz="1600" kern="1200" dirty="0" smtClean="0">
                          <a:solidFill>
                            <a:schemeClr val="dk1"/>
                          </a:solidFill>
                          <a:latin typeface="+mn-lt"/>
                          <a:ea typeface="+mn-ea"/>
                          <a:cs typeface="+mn-cs"/>
                        </a:rPr>
                        <a:t>Réunions </a:t>
                      </a:r>
                      <a:r>
                        <a:rPr kumimoji="0" lang="fr-FR" sz="1600" kern="1200" dirty="0" err="1" smtClean="0">
                          <a:solidFill>
                            <a:schemeClr val="dk1"/>
                          </a:solidFill>
                          <a:latin typeface="+mn-lt"/>
                          <a:ea typeface="+mn-ea"/>
                          <a:cs typeface="+mn-cs"/>
                        </a:rPr>
                        <a:t>prép</a:t>
                      </a:r>
                      <a:r>
                        <a:rPr kumimoji="0" lang="fr-FR" sz="1600" kern="1200" dirty="0" smtClean="0">
                          <a:solidFill>
                            <a:schemeClr val="dk1"/>
                          </a:solidFill>
                          <a:latin typeface="+mn-lt"/>
                          <a:ea typeface="+mn-ea"/>
                          <a:cs typeface="+mn-cs"/>
                        </a:rPr>
                        <a:t>. CE</a:t>
                      </a:r>
                    </a:p>
                    <a:p>
                      <a:pPr>
                        <a:buFont typeface="Arial" pitchFamily="34" charset="0"/>
                        <a:buChar char="•"/>
                      </a:pPr>
                      <a:r>
                        <a:rPr kumimoji="0" lang="fr-FR" sz="1600" kern="1200" baseline="0" dirty="0" smtClean="0">
                          <a:solidFill>
                            <a:schemeClr val="dk1"/>
                          </a:solidFill>
                          <a:latin typeface="+mn-lt"/>
                          <a:ea typeface="+mn-ea"/>
                          <a:cs typeface="+mn-cs"/>
                        </a:rPr>
                        <a:t> S</a:t>
                      </a:r>
                      <a:r>
                        <a:rPr kumimoji="0" lang="fr-FR" sz="1600" kern="1200" dirty="0" smtClean="0">
                          <a:solidFill>
                            <a:schemeClr val="dk1"/>
                          </a:solidFill>
                          <a:latin typeface="+mn-lt"/>
                          <a:ea typeface="+mn-ea"/>
                          <a:cs typeface="+mn-cs"/>
                        </a:rPr>
                        <a:t>ite internet de l’école</a:t>
                      </a:r>
                    </a:p>
                    <a:p>
                      <a:pPr>
                        <a:buFont typeface="Arial" pitchFamily="34" charset="0"/>
                        <a:buChar char="•"/>
                      </a:pPr>
                      <a:r>
                        <a:rPr kumimoji="0" lang="fr-FR" sz="1600" kern="1200" baseline="0" dirty="0" smtClean="0">
                          <a:solidFill>
                            <a:schemeClr val="dk1"/>
                          </a:solidFill>
                          <a:latin typeface="+mn-lt"/>
                          <a:ea typeface="+mn-ea"/>
                          <a:cs typeface="+mn-cs"/>
                        </a:rPr>
                        <a:t> L</a:t>
                      </a:r>
                      <a:r>
                        <a:rPr kumimoji="0" lang="fr-FR" sz="1600" kern="1200" dirty="0" smtClean="0">
                          <a:solidFill>
                            <a:schemeClr val="dk1"/>
                          </a:solidFill>
                          <a:latin typeface="+mn-lt"/>
                          <a:ea typeface="+mn-ea"/>
                          <a:cs typeface="+mn-cs"/>
                        </a:rPr>
                        <a:t>ivret accueil </a:t>
                      </a:r>
                      <a:r>
                        <a:rPr kumimoji="0" lang="fr-FR" sz="1600" kern="1200" dirty="0" err="1" smtClean="0">
                          <a:solidFill>
                            <a:schemeClr val="dk1"/>
                          </a:solidFill>
                          <a:latin typeface="+mn-lt"/>
                          <a:ea typeface="+mn-ea"/>
                          <a:cs typeface="+mn-cs"/>
                        </a:rPr>
                        <a:t>nveaux</a:t>
                      </a:r>
                      <a:r>
                        <a:rPr kumimoji="0" lang="fr-FR" sz="1600" kern="1200" dirty="0" smtClean="0">
                          <a:solidFill>
                            <a:schemeClr val="dk1"/>
                          </a:solidFill>
                          <a:latin typeface="+mn-lt"/>
                          <a:ea typeface="+mn-ea"/>
                          <a:cs typeface="+mn-cs"/>
                        </a:rPr>
                        <a:t> parents (+</a:t>
                      </a:r>
                      <a:r>
                        <a:rPr kumimoji="0" lang="fr-FR" sz="1600" kern="1200" dirty="0" err="1" smtClean="0">
                          <a:solidFill>
                            <a:schemeClr val="dk1"/>
                          </a:solidFill>
                          <a:latin typeface="+mn-lt"/>
                          <a:ea typeface="+mn-ea"/>
                          <a:cs typeface="+mn-cs"/>
                        </a:rPr>
                        <a:t>Ageem</a:t>
                      </a:r>
                      <a:r>
                        <a:rPr kumimoji="0" lang="fr-FR" sz="1600" kern="1200" dirty="0" smtClean="0">
                          <a:solidFill>
                            <a:schemeClr val="dk1"/>
                          </a:solidFill>
                          <a:latin typeface="+mn-lt"/>
                          <a:ea typeface="+mn-ea"/>
                          <a:cs typeface="+mn-cs"/>
                        </a:rPr>
                        <a:t>)</a:t>
                      </a:r>
                    </a:p>
                    <a:p>
                      <a:pPr>
                        <a:buFont typeface="Arial" pitchFamily="34" charset="0"/>
                        <a:buChar char="•"/>
                      </a:pPr>
                      <a:r>
                        <a:rPr kumimoji="0" lang="fr-FR" sz="1600" kern="1200" dirty="0" smtClean="0">
                          <a:solidFill>
                            <a:schemeClr val="dk1"/>
                          </a:solidFill>
                          <a:latin typeface="+mn-lt"/>
                          <a:ea typeface="+mn-ea"/>
                          <a:cs typeface="+mn-cs"/>
                        </a:rPr>
                        <a:t>Matinées</a:t>
                      </a:r>
                      <a:r>
                        <a:rPr kumimoji="0" lang="fr-FR" sz="1600" kern="1200" baseline="0" dirty="0" smtClean="0">
                          <a:solidFill>
                            <a:schemeClr val="dk1"/>
                          </a:solidFill>
                          <a:latin typeface="+mn-lt"/>
                          <a:ea typeface="+mn-ea"/>
                          <a:cs typeface="+mn-cs"/>
                        </a:rPr>
                        <a:t> </a:t>
                      </a:r>
                      <a:r>
                        <a:rPr kumimoji="0" lang="fr-FR" sz="1600" kern="1200" dirty="0" smtClean="0">
                          <a:solidFill>
                            <a:schemeClr val="dk1"/>
                          </a:solidFill>
                          <a:latin typeface="+mn-lt"/>
                          <a:ea typeface="+mn-ea"/>
                          <a:cs typeface="+mn-cs"/>
                        </a:rPr>
                        <a:t>des parents(</a:t>
                      </a:r>
                      <a:r>
                        <a:rPr kumimoji="0" lang="fr-FR" sz="1600" kern="1200" baseline="0" dirty="0" smtClean="0">
                          <a:solidFill>
                            <a:schemeClr val="dk1"/>
                          </a:solidFill>
                          <a:latin typeface="+mn-lt"/>
                          <a:ea typeface="+mn-ea"/>
                          <a:cs typeface="+mn-cs"/>
                        </a:rPr>
                        <a:t>+</a:t>
                      </a:r>
                      <a:r>
                        <a:rPr kumimoji="0" lang="fr-FR" sz="1600" kern="1200" dirty="0" smtClean="0">
                          <a:solidFill>
                            <a:schemeClr val="dk1"/>
                          </a:solidFill>
                          <a:latin typeface="+mn-lt"/>
                          <a:ea typeface="+mn-ea"/>
                          <a:cs typeface="+mn-cs"/>
                        </a:rPr>
                        <a:t>LAPE)</a:t>
                      </a:r>
                    </a:p>
                    <a:p>
                      <a:pPr>
                        <a:buFont typeface="Arial" pitchFamily="34" charset="0"/>
                        <a:buChar char="•"/>
                      </a:pPr>
                      <a:r>
                        <a:rPr kumimoji="0" lang="fr-FR" sz="1600" kern="1200" dirty="0" smtClean="0">
                          <a:solidFill>
                            <a:schemeClr val="dk1"/>
                          </a:solidFill>
                          <a:latin typeface="+mn-lt"/>
                          <a:ea typeface="+mn-ea"/>
                          <a:cs typeface="+mn-cs"/>
                        </a:rPr>
                        <a:t>Matinées portes ouvertes</a:t>
                      </a:r>
                    </a:p>
                    <a:p>
                      <a:pPr>
                        <a:buFont typeface="Arial" pitchFamily="34" charset="0"/>
                        <a:buChar char="•"/>
                      </a:pPr>
                      <a:r>
                        <a:rPr kumimoji="0" lang="fr-FR" sz="1600" kern="1200" dirty="0" smtClean="0">
                          <a:solidFill>
                            <a:schemeClr val="dk1"/>
                          </a:solidFill>
                          <a:latin typeface="+mn-lt"/>
                          <a:ea typeface="+mn-ea"/>
                          <a:cs typeface="+mn-cs"/>
                        </a:rPr>
                        <a:t> Découverte parcours école « grande lessive »</a:t>
                      </a:r>
                    </a:p>
                    <a:p>
                      <a:pPr>
                        <a:buFont typeface="Arial" pitchFamily="34" charset="0"/>
                        <a:buChar char="•"/>
                      </a:pPr>
                      <a:r>
                        <a:rPr kumimoji="0" lang="fr-FR" sz="1600" kern="1200" dirty="0" smtClean="0">
                          <a:solidFill>
                            <a:schemeClr val="dk1"/>
                          </a:solidFill>
                          <a:latin typeface="+mn-lt"/>
                          <a:ea typeface="+mn-ea"/>
                          <a:cs typeface="+mn-cs"/>
                        </a:rPr>
                        <a:t>« Action Parents »(ATD ¼M)</a:t>
                      </a:r>
                    </a:p>
                    <a:p>
                      <a:pPr>
                        <a:buFont typeface="Arial" pitchFamily="34" charset="0"/>
                        <a:buChar char="•"/>
                      </a:pPr>
                      <a:r>
                        <a:rPr kumimoji="0" lang="fr-FR" sz="1600" kern="1200" dirty="0" smtClean="0">
                          <a:solidFill>
                            <a:schemeClr val="dk1"/>
                          </a:solidFill>
                          <a:latin typeface="+mn-lt"/>
                          <a:ea typeface="+mn-ea"/>
                          <a:cs typeface="+mn-cs"/>
                        </a:rPr>
                        <a:t> Réflexion sur réunions thématiques avec intervenant (LAPE-GSP-</a:t>
                      </a:r>
                      <a:r>
                        <a:rPr kumimoji="0" lang="fr-FR" sz="1600" kern="1200" dirty="0" err="1" smtClean="0">
                          <a:solidFill>
                            <a:schemeClr val="dk1"/>
                          </a:solidFill>
                          <a:latin typeface="+mn-lt"/>
                          <a:ea typeface="+mn-ea"/>
                          <a:cs typeface="+mn-cs"/>
                        </a:rPr>
                        <a:t>Ass</a:t>
                      </a:r>
                      <a:r>
                        <a:rPr kumimoji="0" lang="fr-FR" sz="1600" kern="1200" dirty="0" smtClean="0">
                          <a:solidFill>
                            <a:schemeClr val="dk1"/>
                          </a:solidFill>
                          <a:latin typeface="+mn-lt"/>
                          <a:ea typeface="+mn-ea"/>
                          <a:cs typeface="+mn-cs"/>
                        </a:rPr>
                        <a:t> soc</a:t>
                      </a:r>
                      <a:r>
                        <a:rPr kumimoji="0" lang="fr-FR" sz="1600" kern="1200" baseline="0" dirty="0" smtClean="0">
                          <a:solidFill>
                            <a:schemeClr val="dk1"/>
                          </a:solidFill>
                          <a:latin typeface="+mn-lt"/>
                          <a:ea typeface="+mn-ea"/>
                          <a:cs typeface="+mn-cs"/>
                        </a:rPr>
                        <a:t>-</a:t>
                      </a:r>
                      <a:r>
                        <a:rPr kumimoji="0" lang="fr-FR" sz="1600" kern="1200" dirty="0" smtClean="0">
                          <a:solidFill>
                            <a:schemeClr val="dk1"/>
                          </a:solidFill>
                          <a:latin typeface="+mn-lt"/>
                          <a:ea typeface="+mn-ea"/>
                          <a:cs typeface="+mn-cs"/>
                        </a:rPr>
                        <a:t>MGEN)</a:t>
                      </a:r>
                    </a:p>
                    <a:p>
                      <a:pPr>
                        <a:buFont typeface="Arial" pitchFamily="34" charset="0"/>
                        <a:buChar char="•"/>
                      </a:pPr>
                      <a:r>
                        <a:rPr kumimoji="0" lang="fr-FR" sz="1600" kern="1200" dirty="0" smtClean="0">
                          <a:solidFill>
                            <a:schemeClr val="dk1"/>
                          </a:solidFill>
                          <a:latin typeface="+mn-lt"/>
                          <a:ea typeface="+mn-ea"/>
                          <a:cs typeface="+mn-cs"/>
                        </a:rPr>
                        <a:t> Enquête individuelles sur la</a:t>
                      </a:r>
                    </a:p>
                    <a:p>
                      <a:r>
                        <a:rPr kumimoji="0" lang="fr-FR" sz="1600" kern="1200" baseline="0" dirty="0" smtClean="0">
                          <a:solidFill>
                            <a:schemeClr val="dk1"/>
                          </a:solidFill>
                          <a:latin typeface="+mn-lt"/>
                          <a:ea typeface="+mn-ea"/>
                          <a:cs typeface="+mn-cs"/>
                        </a:rPr>
                        <a:t>scolarité enfants ( +</a:t>
                      </a:r>
                      <a:r>
                        <a:rPr kumimoji="0" lang="fr-FR" sz="1600" kern="1200" dirty="0" smtClean="0">
                          <a:solidFill>
                            <a:schemeClr val="dk1"/>
                          </a:solidFill>
                          <a:latin typeface="+mn-lt"/>
                          <a:ea typeface="+mn-ea"/>
                          <a:cs typeface="+mn-cs"/>
                        </a:rPr>
                        <a:t>GSP)</a:t>
                      </a:r>
                    </a:p>
                    <a:p>
                      <a:pPr>
                        <a:buFont typeface="Arial" pitchFamily="34" charset="0"/>
                        <a:buChar char="•"/>
                      </a:pPr>
                      <a:r>
                        <a:rPr kumimoji="0" lang="fr-FR" sz="1600" kern="1200" baseline="0" dirty="0" smtClean="0">
                          <a:solidFill>
                            <a:schemeClr val="dk1"/>
                          </a:solidFill>
                          <a:latin typeface="+mn-lt"/>
                          <a:ea typeface="+mn-ea"/>
                          <a:cs typeface="+mn-cs"/>
                        </a:rPr>
                        <a:t> Café des </a:t>
                      </a:r>
                      <a:r>
                        <a:rPr kumimoji="0" lang="fr-FR" sz="1600" kern="1200" dirty="0" smtClean="0">
                          <a:solidFill>
                            <a:schemeClr val="dk1"/>
                          </a:solidFill>
                          <a:latin typeface="+mn-lt"/>
                          <a:ea typeface="+mn-ea"/>
                          <a:cs typeface="+mn-cs"/>
                        </a:rPr>
                        <a:t>parents (+LAPE)</a:t>
                      </a:r>
                    </a:p>
                    <a:p>
                      <a:pPr>
                        <a:buFont typeface="Arial" pitchFamily="34" charset="0"/>
                        <a:buChar char="•"/>
                      </a:pPr>
                      <a:r>
                        <a:rPr kumimoji="0" lang="fr-FR" sz="1600" kern="1200" baseline="0" dirty="0" smtClean="0">
                          <a:solidFill>
                            <a:schemeClr val="dk1"/>
                          </a:solidFill>
                          <a:latin typeface="+mn-lt"/>
                          <a:ea typeface="+mn-ea"/>
                          <a:cs typeface="+mn-cs"/>
                        </a:rPr>
                        <a:t> </a:t>
                      </a:r>
                      <a:r>
                        <a:rPr kumimoji="0" lang="fr-FR" sz="1600" kern="1200" dirty="0" smtClean="0">
                          <a:solidFill>
                            <a:schemeClr val="dk1"/>
                          </a:solidFill>
                          <a:latin typeface="+mn-lt"/>
                          <a:ea typeface="+mn-ea"/>
                          <a:cs typeface="+mn-cs"/>
                        </a:rPr>
                        <a:t>Cours de français (+Ville de Strasbourg)</a:t>
                      </a:r>
                    </a:p>
                  </a:txBody>
                  <a:tcPr>
                    <a:solidFill>
                      <a:schemeClr val="accent2">
                        <a:lumMod val="40000"/>
                        <a:lumOff val="60000"/>
                      </a:schemeClr>
                    </a:solidFill>
                  </a:tcPr>
                </a:tc>
              </a:tr>
            </a:tbl>
          </a:graphicData>
        </a:graphic>
      </p:graphicFrame>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188640"/>
            <a:ext cx="8496944" cy="666328"/>
          </a:xfrm>
          <a:solidFill>
            <a:schemeClr val="accent6">
              <a:lumMod val="60000"/>
              <a:lumOff val="40000"/>
            </a:schemeClr>
          </a:solidFill>
        </p:spPr>
        <p:txBody>
          <a:bodyPr anchor="ctr" anchorCtr="0">
            <a:noAutofit/>
          </a:bodyPr>
          <a:lstStyle/>
          <a:p>
            <a:pPr algn="ctr"/>
            <a:r>
              <a:rPr lang="fr-FR" sz="2400" b="1" dirty="0" smtClean="0"/>
              <a:t>Ecole Maternelle Canardière </a:t>
            </a:r>
            <a:br>
              <a:rPr lang="fr-FR" sz="2400" b="1" dirty="0" smtClean="0"/>
            </a:br>
            <a:r>
              <a:rPr lang="fr-FR" sz="2400" b="1" dirty="0" smtClean="0"/>
              <a:t>PROJETS / AXES DE TRAVAIL</a:t>
            </a:r>
            <a:endParaRPr lang="fr-FR" sz="2400" b="1" dirty="0"/>
          </a:p>
        </p:txBody>
      </p:sp>
      <p:graphicFrame>
        <p:nvGraphicFramePr>
          <p:cNvPr id="5" name="Espace réservé du contenu 4"/>
          <p:cNvGraphicFramePr>
            <a:graphicFrameLocks noGrp="1"/>
          </p:cNvGraphicFramePr>
          <p:nvPr>
            <p:ph idx="1"/>
          </p:nvPr>
        </p:nvGraphicFramePr>
        <p:xfrm>
          <a:off x="323528" y="980728"/>
          <a:ext cx="8568952" cy="6192688"/>
        </p:xfrm>
        <a:graphic>
          <a:graphicData uri="http://schemas.openxmlformats.org/drawingml/2006/table">
            <a:tbl>
              <a:tblPr firstRow="1" bandRow="1">
                <a:tableStyleId>{00A15C55-8517-42AA-B614-E9B94910E393}</a:tableStyleId>
              </a:tblPr>
              <a:tblGrid>
                <a:gridCol w="2952328"/>
                <a:gridCol w="2760307"/>
                <a:gridCol w="2856317"/>
              </a:tblGrid>
              <a:tr h="1017270">
                <a:tc>
                  <a:txBody>
                    <a:bodyPr/>
                    <a:lstStyle/>
                    <a:p>
                      <a:pPr algn="ctr"/>
                      <a:r>
                        <a:rPr lang="fr-FR" sz="2000" dirty="0" smtClean="0">
                          <a:solidFill>
                            <a:schemeClr val="tx1"/>
                          </a:solidFill>
                          <a:latin typeface="+mj-lt"/>
                        </a:rPr>
                        <a:t>AXE</a:t>
                      </a:r>
                      <a:r>
                        <a:rPr lang="fr-FR" sz="2000" baseline="0" dirty="0" smtClean="0">
                          <a:solidFill>
                            <a:schemeClr val="tx1"/>
                          </a:solidFill>
                          <a:latin typeface="+mj-lt"/>
                        </a:rPr>
                        <a:t> 1</a:t>
                      </a:r>
                    </a:p>
                    <a:p>
                      <a:pPr algn="ctr"/>
                      <a:r>
                        <a:rPr lang="fr-FR" sz="2000" baseline="0" dirty="0" smtClean="0">
                          <a:solidFill>
                            <a:schemeClr val="tx1"/>
                          </a:solidFill>
                          <a:latin typeface="+mj-lt"/>
                        </a:rPr>
                        <a:t>Acquisition des langages</a:t>
                      </a:r>
                    </a:p>
                  </a:txBody>
                  <a:tcPr anchor="ctr">
                    <a:solidFill>
                      <a:srgbClr val="FFFF00"/>
                    </a:solidFill>
                  </a:tcPr>
                </a:tc>
                <a:tc>
                  <a:txBody>
                    <a:bodyPr/>
                    <a:lstStyle/>
                    <a:p>
                      <a:pPr algn="ctr"/>
                      <a:r>
                        <a:rPr lang="fr-FR" sz="2000" dirty="0" smtClean="0">
                          <a:solidFill>
                            <a:schemeClr val="tx1"/>
                          </a:solidFill>
                          <a:latin typeface="+mj-lt"/>
                        </a:rPr>
                        <a:t>AXE 2</a:t>
                      </a:r>
                    </a:p>
                    <a:p>
                      <a:pPr algn="ctr"/>
                      <a:r>
                        <a:rPr lang="fr-FR" sz="2000" dirty="0" smtClean="0">
                          <a:solidFill>
                            <a:schemeClr val="tx1"/>
                          </a:solidFill>
                          <a:latin typeface="+mj-lt"/>
                        </a:rPr>
                        <a:t>Une école bienveillante</a:t>
                      </a:r>
                      <a:endParaRPr lang="fr-FR" sz="2000" dirty="0">
                        <a:solidFill>
                          <a:schemeClr val="tx1"/>
                        </a:solidFill>
                        <a:latin typeface="+mj-lt"/>
                      </a:endParaRPr>
                    </a:p>
                  </a:txBody>
                  <a:tcPr anchor="ctr">
                    <a:solidFill>
                      <a:srgbClr val="FFFF00"/>
                    </a:solidFill>
                  </a:tcPr>
                </a:tc>
                <a:tc>
                  <a:txBody>
                    <a:bodyPr/>
                    <a:lstStyle/>
                    <a:p>
                      <a:pPr algn="ctr"/>
                      <a:r>
                        <a:rPr lang="fr-FR" sz="2000" dirty="0" smtClean="0">
                          <a:solidFill>
                            <a:schemeClr val="tx1"/>
                          </a:solidFill>
                          <a:latin typeface="+mj-lt"/>
                        </a:rPr>
                        <a:t> AXE 3</a:t>
                      </a:r>
                    </a:p>
                    <a:p>
                      <a:pPr algn="ctr"/>
                      <a:r>
                        <a:rPr lang="fr-FR" sz="2000" dirty="0" smtClean="0">
                          <a:solidFill>
                            <a:schemeClr val="tx1"/>
                          </a:solidFill>
                          <a:latin typeface="+mj-lt"/>
                        </a:rPr>
                        <a:t>Parents /Partenaires</a:t>
                      </a:r>
                      <a:endParaRPr lang="fr-FR" sz="2000" dirty="0">
                        <a:solidFill>
                          <a:schemeClr val="tx1"/>
                        </a:solidFill>
                        <a:latin typeface="+mj-lt"/>
                      </a:endParaRPr>
                    </a:p>
                  </a:txBody>
                  <a:tcPr anchor="ctr">
                    <a:solidFill>
                      <a:srgbClr val="FFFF00"/>
                    </a:solidFill>
                  </a:tcPr>
                </a:tc>
              </a:tr>
              <a:tr h="5175418">
                <a:tc>
                  <a:txBody>
                    <a:bodyPr/>
                    <a:lstStyle/>
                    <a:p>
                      <a:pPr>
                        <a:buFont typeface="Arial" pitchFamily="34" charset="0"/>
                        <a:buChar char="•"/>
                      </a:pPr>
                      <a:endParaRPr kumimoji="0" lang="fr-FR" sz="1800" kern="1200" dirty="0" smtClean="0">
                        <a:solidFill>
                          <a:schemeClr val="dk1"/>
                        </a:solidFill>
                        <a:latin typeface="+mj-lt"/>
                        <a:ea typeface="+mn-ea"/>
                        <a:cs typeface="+mn-cs"/>
                      </a:endParaRPr>
                    </a:p>
                    <a:p>
                      <a:pPr>
                        <a:buFont typeface="Arial" pitchFamily="34" charset="0"/>
                        <a:buChar char="•"/>
                      </a:pPr>
                      <a:endParaRPr kumimoji="0" lang="fr-FR" sz="1800" kern="1200" dirty="0" smtClean="0">
                        <a:solidFill>
                          <a:schemeClr val="dk1"/>
                        </a:solidFill>
                        <a:latin typeface="+mj-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 Albums « Echo »</a:t>
                      </a:r>
                    </a:p>
                    <a:p>
                      <a:pPr>
                        <a:buFont typeface="Arial" pitchFamily="34" charset="0"/>
                        <a:buChar char="•"/>
                      </a:pPr>
                      <a:r>
                        <a:rPr kumimoji="0" lang="fr-FR" sz="1800" kern="1200" dirty="0" smtClean="0">
                          <a:solidFill>
                            <a:schemeClr val="dk1"/>
                          </a:solidFill>
                          <a:latin typeface="+mn-lt"/>
                          <a:ea typeface="+mn-ea"/>
                          <a:cs typeface="+mn-cs"/>
                        </a:rPr>
                        <a:t> Boîtes à raconter »</a:t>
                      </a:r>
                    </a:p>
                    <a:p>
                      <a:pPr>
                        <a:buFont typeface="Arial" pitchFamily="34" charset="0"/>
                        <a:buChar char="•"/>
                      </a:pPr>
                      <a:r>
                        <a:rPr kumimoji="0" lang="fr-FR" sz="1800" kern="1200" dirty="0" smtClean="0">
                          <a:solidFill>
                            <a:schemeClr val="dk1"/>
                          </a:solidFill>
                          <a:latin typeface="+mn-lt"/>
                          <a:ea typeface="+mn-ea"/>
                          <a:cs typeface="+mn-cs"/>
                        </a:rPr>
                        <a:t> </a:t>
                      </a:r>
                      <a:r>
                        <a:rPr kumimoji="0" lang="fr-FR" sz="1800" kern="1200" dirty="0" err="1" smtClean="0">
                          <a:solidFill>
                            <a:schemeClr val="dk1"/>
                          </a:solidFill>
                          <a:latin typeface="+mn-lt"/>
                          <a:ea typeface="+mn-ea"/>
                          <a:cs typeface="+mn-cs"/>
                        </a:rPr>
                        <a:t>Devpt</a:t>
                      </a:r>
                      <a:r>
                        <a:rPr kumimoji="0" lang="fr-FR" sz="1800" kern="1200" dirty="0" smtClean="0">
                          <a:solidFill>
                            <a:schemeClr val="dk1"/>
                          </a:solidFill>
                          <a:latin typeface="+mn-lt"/>
                          <a:ea typeface="+mn-ea"/>
                          <a:cs typeface="+mn-cs"/>
                        </a:rPr>
                        <a:t> Coins Ecoutes</a:t>
                      </a:r>
                    </a:p>
                    <a:p>
                      <a:pPr>
                        <a:buFont typeface="Arial" pitchFamily="34" charset="0"/>
                        <a:buChar char="•"/>
                      </a:pPr>
                      <a:r>
                        <a:rPr kumimoji="0" lang="fr-FR" sz="1800" kern="1200" dirty="0" smtClean="0">
                          <a:solidFill>
                            <a:schemeClr val="dk1"/>
                          </a:solidFill>
                          <a:latin typeface="+mn-lt"/>
                          <a:ea typeface="+mn-ea"/>
                          <a:cs typeface="+mn-cs"/>
                        </a:rPr>
                        <a:t> </a:t>
                      </a:r>
                      <a:r>
                        <a:rPr kumimoji="0" lang="fr-FR" sz="1800" kern="1200" dirty="0" err="1" smtClean="0">
                          <a:solidFill>
                            <a:schemeClr val="dk1"/>
                          </a:solidFill>
                          <a:latin typeface="+mn-lt"/>
                          <a:ea typeface="+mn-ea"/>
                          <a:cs typeface="+mn-cs"/>
                        </a:rPr>
                        <a:t>Médiatheque</a:t>
                      </a:r>
                      <a:r>
                        <a:rPr kumimoji="0" lang="fr-FR" sz="1800" kern="1200" dirty="0" smtClean="0">
                          <a:solidFill>
                            <a:schemeClr val="dk1"/>
                          </a:solidFill>
                          <a:latin typeface="+mn-lt"/>
                          <a:ea typeface="+mn-ea"/>
                          <a:cs typeface="+mn-cs"/>
                        </a:rPr>
                        <a:t> </a:t>
                      </a:r>
                    </a:p>
                    <a:p>
                      <a:pPr>
                        <a:buFont typeface="Wingdings" pitchFamily="2" charset="2"/>
                        <a:buChar char="à"/>
                      </a:pPr>
                      <a:r>
                        <a:rPr kumimoji="0" lang="fr-FR" sz="1800" kern="1200" dirty="0" smtClean="0">
                          <a:solidFill>
                            <a:schemeClr val="dk1"/>
                          </a:solidFill>
                          <a:latin typeface="+mn-lt"/>
                          <a:ea typeface="+mn-ea"/>
                          <a:cs typeface="+mn-cs"/>
                          <a:sym typeface="Wingdings" pitchFamily="2" charset="2"/>
                        </a:rPr>
                        <a:t>Lecture contes</a:t>
                      </a:r>
                    </a:p>
                    <a:p>
                      <a:pPr>
                        <a:buFont typeface="Wingdings" pitchFamily="2" charset="2"/>
                        <a:buChar char="à"/>
                      </a:pPr>
                      <a:r>
                        <a:rPr kumimoji="0" lang="fr-FR" sz="1800" kern="1200" dirty="0" smtClean="0">
                          <a:solidFill>
                            <a:schemeClr val="dk1"/>
                          </a:solidFill>
                          <a:latin typeface="+mn-lt"/>
                          <a:ea typeface="+mn-ea"/>
                          <a:cs typeface="+mn-cs"/>
                          <a:sym typeface="Wingdings" pitchFamily="2" charset="2"/>
                        </a:rPr>
                        <a:t> Raconte-tapis</a:t>
                      </a:r>
                    </a:p>
                    <a:p>
                      <a:pPr>
                        <a:buFont typeface="Wingdings" pitchFamily="2" charset="2"/>
                        <a:buChar char="à"/>
                      </a:pPr>
                      <a:r>
                        <a:rPr kumimoji="0" lang="fr-FR" sz="1800" kern="1200" dirty="0" smtClean="0">
                          <a:solidFill>
                            <a:schemeClr val="dk1"/>
                          </a:solidFill>
                          <a:latin typeface="+mn-lt"/>
                          <a:ea typeface="+mn-ea"/>
                          <a:cs typeface="+mn-cs"/>
                          <a:sym typeface="Wingdings" pitchFamily="2" charset="2"/>
                        </a:rPr>
                        <a:t> Programmations communes  vocabulaire / </a:t>
                      </a:r>
                      <a:r>
                        <a:rPr kumimoji="0" lang="fr-FR" sz="1800" kern="1200" dirty="0" err="1" smtClean="0">
                          <a:solidFill>
                            <a:schemeClr val="dk1"/>
                          </a:solidFill>
                          <a:latin typeface="+mn-lt"/>
                          <a:ea typeface="+mn-ea"/>
                          <a:cs typeface="+mn-cs"/>
                          <a:sym typeface="Wingdings" pitchFamily="2" charset="2"/>
                        </a:rPr>
                        <a:t>synthaxe</a:t>
                      </a:r>
                      <a:endParaRPr kumimoji="0" lang="fr-FR" sz="1800" kern="1200" dirty="0" smtClean="0">
                        <a:solidFill>
                          <a:schemeClr val="dk1"/>
                        </a:solidFill>
                        <a:latin typeface="+mn-lt"/>
                        <a:ea typeface="+mn-ea"/>
                        <a:cs typeface="+mn-cs"/>
                        <a:sym typeface="Wingdings" pitchFamily="2" charset="2"/>
                      </a:endParaRPr>
                    </a:p>
                    <a:p>
                      <a:pPr>
                        <a:buFont typeface="Arial" pitchFamily="34" charset="0"/>
                        <a:buChar char="•"/>
                      </a:pPr>
                      <a:r>
                        <a:rPr kumimoji="0" lang="fr-FR" sz="1800" kern="1200" dirty="0" smtClean="0">
                          <a:solidFill>
                            <a:schemeClr val="dk1"/>
                          </a:solidFill>
                          <a:latin typeface="+mn-lt"/>
                          <a:ea typeface="+mn-ea"/>
                          <a:cs typeface="+mn-cs"/>
                          <a:sym typeface="Wingdings" pitchFamily="2" charset="2"/>
                        </a:rPr>
                        <a:t>Liaison</a:t>
                      </a:r>
                      <a:r>
                        <a:rPr kumimoji="0" lang="fr-FR" sz="1800" kern="1200" baseline="0" dirty="0" smtClean="0">
                          <a:solidFill>
                            <a:schemeClr val="dk1"/>
                          </a:solidFill>
                          <a:latin typeface="+mn-lt"/>
                          <a:ea typeface="+mn-ea"/>
                          <a:cs typeface="+mn-cs"/>
                          <a:sym typeface="Wingdings" pitchFamily="2" charset="2"/>
                        </a:rPr>
                        <a:t> </a:t>
                      </a:r>
                      <a:r>
                        <a:rPr kumimoji="0" lang="fr-FR" sz="1800" kern="1200" dirty="0" smtClean="0">
                          <a:solidFill>
                            <a:schemeClr val="dk1"/>
                          </a:solidFill>
                          <a:latin typeface="+mn-lt"/>
                          <a:ea typeface="+mn-ea"/>
                          <a:cs typeface="+mn-cs"/>
                          <a:sym typeface="Wingdings" pitchFamily="2" charset="2"/>
                        </a:rPr>
                        <a:t>GS/CP : harmonisation</a:t>
                      </a:r>
                      <a:r>
                        <a:rPr kumimoji="0" lang="fr-FR" sz="1800" kern="1200" baseline="0" dirty="0" smtClean="0">
                          <a:solidFill>
                            <a:schemeClr val="dk1"/>
                          </a:solidFill>
                          <a:latin typeface="+mn-lt"/>
                          <a:ea typeface="+mn-ea"/>
                          <a:cs typeface="+mn-cs"/>
                          <a:sym typeface="Wingdings" pitchFamily="2" charset="2"/>
                        </a:rPr>
                        <a:t> outils/</a:t>
                      </a:r>
                      <a:r>
                        <a:rPr kumimoji="0" lang="fr-FR" sz="1800" kern="1200" baseline="0" dirty="0" err="1" smtClean="0">
                          <a:solidFill>
                            <a:schemeClr val="dk1"/>
                          </a:solidFill>
                          <a:latin typeface="+mn-lt"/>
                          <a:ea typeface="+mn-ea"/>
                          <a:cs typeface="+mn-cs"/>
                          <a:sym typeface="Wingdings" pitchFamily="2" charset="2"/>
                        </a:rPr>
                        <a:t>methodes</a:t>
                      </a: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 Action « les Seniors lisent aux Juniors » mise en place à partir de janvier 2018 avec le CSC </a:t>
                      </a:r>
                      <a:endParaRPr kumimoji="0" lang="fr-FR" sz="1800" kern="1200" dirty="0">
                        <a:solidFill>
                          <a:schemeClr val="dk1"/>
                        </a:solidFill>
                        <a:latin typeface="+mn-lt"/>
                        <a:ea typeface="+mn-ea"/>
                        <a:cs typeface="+mn-cs"/>
                      </a:endParaRP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fr-FR" sz="1800"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fr-FR" sz="1800"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fr-FR" sz="1800"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dirty="0" smtClean="0">
                          <a:solidFill>
                            <a:schemeClr val="dk1"/>
                          </a:solidFill>
                          <a:latin typeface="+mn-lt"/>
                          <a:ea typeface="+mn-ea"/>
                          <a:cs typeface="+mn-cs"/>
                        </a:rPr>
                        <a:t> Proje</a:t>
                      </a:r>
                      <a:r>
                        <a:rPr kumimoji="0" lang="fr-FR" sz="1800" kern="1200" baseline="0" dirty="0" smtClean="0">
                          <a:solidFill>
                            <a:schemeClr val="dk1"/>
                          </a:solidFill>
                          <a:latin typeface="+mn-lt"/>
                          <a:ea typeface="+mn-ea"/>
                          <a:cs typeface="+mn-cs"/>
                        </a:rPr>
                        <a:t>t </a:t>
                      </a:r>
                      <a:r>
                        <a:rPr kumimoji="0" lang="fr-FR" sz="1800" kern="1200" dirty="0" smtClean="0">
                          <a:solidFill>
                            <a:schemeClr val="dk1"/>
                          </a:solidFill>
                          <a:latin typeface="+mn-lt"/>
                          <a:ea typeface="+mn-ea"/>
                          <a:cs typeface="+mn-cs"/>
                        </a:rPr>
                        <a:t>pictogrammes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dirty="0" smtClean="0">
                          <a:solidFill>
                            <a:schemeClr val="dk1"/>
                          </a:solidFill>
                          <a:latin typeface="+mn-lt"/>
                          <a:ea typeface="+mn-ea"/>
                          <a:cs typeface="+mn-cs"/>
                        </a:rPr>
                        <a:t> Expo LAC des TPS des 3 écoles de la </a:t>
                      </a:r>
                      <a:r>
                        <a:rPr kumimoji="0" lang="fr-FR" sz="1800" kern="1200" dirty="0" err="1" smtClean="0">
                          <a:solidFill>
                            <a:schemeClr val="dk1"/>
                          </a:solidFill>
                          <a:latin typeface="+mn-lt"/>
                          <a:ea typeface="+mn-ea"/>
                          <a:cs typeface="+mn-cs"/>
                        </a:rPr>
                        <a:t>Meinau</a:t>
                      </a:r>
                      <a:endParaRPr kumimoji="0" lang="fr-FR" sz="1800"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Musique Jeux dansés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baseline="0" dirty="0" smtClean="0">
                          <a:solidFill>
                            <a:schemeClr val="dk1"/>
                          </a:solidFill>
                          <a:latin typeface="+mn-lt"/>
                          <a:ea typeface="+mn-ea"/>
                          <a:cs typeface="+mn-cs"/>
                        </a:rPr>
                        <a:t> Chorale</a:t>
                      </a:r>
                      <a:endParaRPr kumimoji="0" lang="fr-FR" sz="1800" kern="1200" dirty="0" smtClean="0">
                        <a:solidFill>
                          <a:schemeClr val="dk1"/>
                        </a:solidFill>
                        <a:latin typeface="+mj-lt"/>
                        <a:ea typeface="+mn-ea"/>
                        <a:cs typeface="+mn-cs"/>
                      </a:endParaRPr>
                    </a:p>
                  </a:txBody>
                  <a:tcPr>
                    <a:solidFill>
                      <a:schemeClr val="accent2">
                        <a:lumMod val="40000"/>
                        <a:lumOff val="60000"/>
                      </a:schemeClr>
                    </a:solidFill>
                  </a:tcPr>
                </a:tc>
                <a:tc>
                  <a:txBody>
                    <a:bodyPr/>
                    <a:lstStyle/>
                    <a:p>
                      <a:pPr>
                        <a:buFont typeface="Arial" pitchFamily="34" charset="0"/>
                        <a:buChar char="•"/>
                      </a:pPr>
                      <a:endParaRPr kumimoji="0" lang="fr-FR" sz="1800" i="1" kern="1200" dirty="0" smtClean="0">
                        <a:solidFill>
                          <a:schemeClr val="dk1"/>
                        </a:solidFill>
                        <a:latin typeface="+mn-lt"/>
                        <a:ea typeface="+mn-ea"/>
                        <a:cs typeface="+mn-cs"/>
                      </a:endParaRPr>
                    </a:p>
                    <a:p>
                      <a:pPr>
                        <a:buFont typeface="Arial" pitchFamily="34" charset="0"/>
                        <a:buChar char="•"/>
                      </a:pPr>
                      <a:r>
                        <a:rPr kumimoji="0" lang="fr-FR" sz="1800" b="0" i="1" u="sng" kern="1200" dirty="0" smtClean="0">
                          <a:solidFill>
                            <a:schemeClr val="dk1"/>
                          </a:solidFill>
                          <a:latin typeface="+mn-lt"/>
                          <a:ea typeface="+mn-ea"/>
                          <a:cs typeface="+mn-cs"/>
                        </a:rPr>
                        <a:t>Action  </a:t>
                      </a:r>
                      <a:r>
                        <a:rPr kumimoji="0" lang="fr-FR" sz="1800" b="0" i="1" u="sng" kern="1200" dirty="0" err="1" smtClean="0">
                          <a:solidFill>
                            <a:schemeClr val="dk1"/>
                          </a:solidFill>
                          <a:latin typeface="+mn-lt"/>
                          <a:ea typeface="+mn-ea"/>
                          <a:cs typeface="+mn-cs"/>
                        </a:rPr>
                        <a:t>Muliticulturalité</a:t>
                      </a:r>
                      <a:r>
                        <a:rPr kumimoji="0" lang="fr-FR" sz="1800" b="0" i="1" u="sng" kern="1200" dirty="0" smtClean="0">
                          <a:solidFill>
                            <a:schemeClr val="dk1"/>
                          </a:solidFill>
                          <a:latin typeface="+mn-lt"/>
                          <a:ea typeface="+mn-ea"/>
                          <a:cs typeface="+mn-cs"/>
                        </a:rPr>
                        <a:t> </a:t>
                      </a:r>
                      <a:r>
                        <a:rPr kumimoji="0" lang="fr-FR" sz="1800" i="0" kern="1200" dirty="0" smtClean="0">
                          <a:solidFill>
                            <a:schemeClr val="dk1"/>
                          </a:solidFill>
                          <a:latin typeface="+mn-lt"/>
                          <a:ea typeface="+mn-ea"/>
                          <a:cs typeface="+mn-cs"/>
                        </a:rPr>
                        <a:t>:</a:t>
                      </a:r>
                    </a:p>
                    <a:p>
                      <a:pPr>
                        <a:buFont typeface="Arial" pitchFamily="34" charset="0"/>
                        <a:buNone/>
                      </a:pPr>
                      <a:r>
                        <a:rPr kumimoji="0" lang="fr-FR" sz="1800" i="0" kern="1200" dirty="0" smtClean="0">
                          <a:solidFill>
                            <a:schemeClr val="dk1"/>
                          </a:solidFill>
                          <a:latin typeface="+mn-lt"/>
                          <a:ea typeface="+mn-ea"/>
                          <a:cs typeface="+mn-cs"/>
                        </a:rPr>
                        <a:t>T</a:t>
                      </a:r>
                      <a:r>
                        <a:rPr kumimoji="0" lang="fr-FR" sz="1800" kern="1200" dirty="0" smtClean="0">
                          <a:solidFill>
                            <a:schemeClr val="dk1"/>
                          </a:solidFill>
                          <a:latin typeface="+mn-lt"/>
                          <a:ea typeface="+mn-ea"/>
                          <a:cs typeface="+mn-cs"/>
                        </a:rPr>
                        <a:t>ravail</a:t>
                      </a: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avec les parents » sur différents thèmes:</a:t>
                      </a:r>
                    </a:p>
                    <a:p>
                      <a:pPr>
                        <a:buFont typeface="Arial" pitchFamily="34" charset="0"/>
                        <a:buNone/>
                      </a:pPr>
                      <a:r>
                        <a:rPr kumimoji="0" lang="fr-FR" sz="1800" kern="1200" dirty="0" smtClean="0">
                          <a:solidFill>
                            <a:schemeClr val="dk1"/>
                          </a:solidFill>
                          <a:latin typeface="+mn-lt"/>
                          <a:ea typeface="+mn-ea"/>
                          <a:cs typeface="+mn-cs"/>
                        </a:rPr>
                        <a:t>contes/comptines/chants/ cuisine/écritures/langues… </a:t>
                      </a:r>
                    </a:p>
                    <a:p>
                      <a:pPr>
                        <a:buFont typeface="Wingdings"/>
                        <a:buChar char="à"/>
                      </a:pPr>
                      <a:r>
                        <a:rPr kumimoji="0" lang="fr-FR" sz="1800" kern="1200" dirty="0" smtClean="0">
                          <a:solidFill>
                            <a:schemeClr val="dk1"/>
                          </a:solidFill>
                          <a:latin typeface="+mn-lt"/>
                          <a:ea typeface="+mn-ea"/>
                          <a:cs typeface="+mn-cs"/>
                        </a:rPr>
                        <a:t>2</a:t>
                      </a:r>
                      <a:r>
                        <a:rPr kumimoji="0" lang="fr-FR" sz="1800" kern="1200" baseline="0" dirty="0" smtClean="0">
                          <a:solidFill>
                            <a:schemeClr val="dk1"/>
                          </a:solidFill>
                          <a:latin typeface="+mn-lt"/>
                          <a:ea typeface="+mn-ea"/>
                          <a:cs typeface="+mn-cs"/>
                        </a:rPr>
                        <a:t> classes à </a:t>
                      </a:r>
                      <a:r>
                        <a:rPr kumimoji="0" lang="fr-FR" sz="1800" kern="1200" dirty="0" smtClean="0">
                          <a:solidFill>
                            <a:schemeClr val="dk1"/>
                          </a:solidFill>
                          <a:latin typeface="+mn-lt"/>
                          <a:ea typeface="+mn-ea"/>
                          <a:cs typeface="+mn-cs"/>
                        </a:rPr>
                        <a:t>PAC autour des danses du monde,</a:t>
                      </a: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motifs de tissus </a:t>
                      </a:r>
                      <a:r>
                        <a:rPr kumimoji="0" lang="fr-FR" sz="1800" kern="1200" dirty="0" err="1" smtClean="0">
                          <a:solidFill>
                            <a:schemeClr val="dk1"/>
                          </a:solidFill>
                          <a:latin typeface="+mn-lt"/>
                          <a:ea typeface="+mn-ea"/>
                          <a:cs typeface="+mn-cs"/>
                        </a:rPr>
                        <a:t>etc</a:t>
                      </a:r>
                      <a:endParaRPr kumimoji="0" lang="fr-FR" sz="1800" kern="1200" dirty="0" smtClean="0">
                        <a:solidFill>
                          <a:schemeClr val="dk1"/>
                        </a:solidFill>
                        <a:latin typeface="+mn-lt"/>
                        <a:ea typeface="+mn-ea"/>
                        <a:cs typeface="+mn-cs"/>
                      </a:endParaRPr>
                    </a:p>
                    <a:p>
                      <a:pPr>
                        <a:buFont typeface="Wingdings"/>
                        <a:buChar char="à"/>
                      </a:pPr>
                      <a:r>
                        <a:rPr kumimoji="0" lang="fr-FR" sz="1800" kern="1200" dirty="0" smtClean="0">
                          <a:solidFill>
                            <a:schemeClr val="dk1"/>
                          </a:solidFill>
                          <a:latin typeface="+mn-lt"/>
                          <a:ea typeface="+mn-ea"/>
                          <a:cs typeface="+mn-cs"/>
                        </a:rPr>
                        <a:t>Kermesse de fin d’année:</a:t>
                      </a: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les danses seront présentées et des panneaux des « motifs multiculturels » seront exposés </a:t>
                      </a:r>
                    </a:p>
                    <a:p>
                      <a:pPr>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Cours de français (+Ville de Strasbourg)</a:t>
                      </a:r>
                    </a:p>
                    <a:p>
                      <a:pPr>
                        <a:buFont typeface="Arial" pitchFamily="34" charset="0"/>
                        <a:buChar char="•"/>
                      </a:pPr>
                      <a:r>
                        <a:rPr kumimoji="0" lang="fr-FR" sz="1800" kern="1200" baseline="0" dirty="0" smtClean="0">
                          <a:solidFill>
                            <a:schemeClr val="dk1"/>
                          </a:solidFill>
                          <a:latin typeface="+mn-lt"/>
                          <a:ea typeface="+mn-ea"/>
                          <a:cs typeface="+mn-cs"/>
                        </a:rPr>
                        <a:t> Café des </a:t>
                      </a:r>
                      <a:r>
                        <a:rPr kumimoji="0" lang="fr-FR" sz="1800" kern="1200" dirty="0" smtClean="0">
                          <a:solidFill>
                            <a:schemeClr val="dk1"/>
                          </a:solidFill>
                          <a:latin typeface="+mn-lt"/>
                          <a:ea typeface="+mn-ea"/>
                          <a:cs typeface="+mn-cs"/>
                        </a:rPr>
                        <a:t>parents </a:t>
                      </a:r>
                      <a:endParaRPr kumimoji="0" lang="fr-FR" sz="1800" kern="1200" dirty="0">
                        <a:solidFill>
                          <a:schemeClr val="dk1"/>
                        </a:solidFill>
                        <a:latin typeface="+mn-lt"/>
                        <a:ea typeface="+mn-ea"/>
                        <a:cs typeface="+mn-cs"/>
                      </a:endParaRPr>
                    </a:p>
                  </a:txBody>
                  <a:tcPr>
                    <a:solidFill>
                      <a:schemeClr val="accent2">
                        <a:lumMod val="40000"/>
                        <a:lumOff val="60000"/>
                      </a:schemeClr>
                    </a:solidFill>
                  </a:tcPr>
                </a:tc>
              </a:tr>
            </a:tbl>
          </a:graphicData>
        </a:graphic>
      </p:graphicFrame>
    </p:spTree>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188640"/>
            <a:ext cx="8496944" cy="666328"/>
          </a:xfrm>
          <a:solidFill>
            <a:schemeClr val="accent6">
              <a:lumMod val="60000"/>
              <a:lumOff val="40000"/>
            </a:schemeClr>
          </a:solidFill>
        </p:spPr>
        <p:txBody>
          <a:bodyPr anchor="ctr" anchorCtr="0">
            <a:noAutofit/>
          </a:bodyPr>
          <a:lstStyle/>
          <a:p>
            <a:pPr algn="ctr"/>
            <a:r>
              <a:rPr lang="fr-FR" sz="2400" b="1" dirty="0" smtClean="0"/>
              <a:t>Ecole Maternelle MEINAU</a:t>
            </a:r>
            <a:br>
              <a:rPr lang="fr-FR" sz="2400" b="1" dirty="0" smtClean="0"/>
            </a:br>
            <a:r>
              <a:rPr lang="fr-FR" sz="2400" b="1" dirty="0" smtClean="0"/>
              <a:t>PROJETS / AXES DE TRAVAIL</a:t>
            </a:r>
            <a:endParaRPr lang="fr-FR" sz="2400" b="1" dirty="0"/>
          </a:p>
        </p:txBody>
      </p:sp>
      <p:graphicFrame>
        <p:nvGraphicFramePr>
          <p:cNvPr id="4" name="Espace réservé du contenu 4"/>
          <p:cNvGraphicFramePr>
            <a:graphicFrameLocks/>
          </p:cNvGraphicFramePr>
          <p:nvPr/>
        </p:nvGraphicFramePr>
        <p:xfrm>
          <a:off x="323528" y="1124744"/>
          <a:ext cx="8568951" cy="5730240"/>
        </p:xfrm>
        <a:graphic>
          <a:graphicData uri="http://schemas.openxmlformats.org/drawingml/2006/table">
            <a:tbl>
              <a:tblPr firstRow="1" bandRow="1">
                <a:tableStyleId>{00A15C55-8517-42AA-B614-E9B94910E393}</a:tableStyleId>
              </a:tblPr>
              <a:tblGrid>
                <a:gridCol w="2952328"/>
                <a:gridCol w="2760306"/>
                <a:gridCol w="2856317"/>
              </a:tblGrid>
              <a:tr h="574655">
                <a:tc>
                  <a:txBody>
                    <a:bodyPr/>
                    <a:lstStyle/>
                    <a:p>
                      <a:pPr algn="ctr"/>
                      <a:r>
                        <a:rPr lang="fr-FR" sz="2000" dirty="0" smtClean="0">
                          <a:solidFill>
                            <a:schemeClr val="tx1"/>
                          </a:solidFill>
                          <a:latin typeface="+mj-lt"/>
                        </a:rPr>
                        <a:t>AXE</a:t>
                      </a:r>
                      <a:r>
                        <a:rPr lang="fr-FR" sz="2000" baseline="0" dirty="0" smtClean="0">
                          <a:solidFill>
                            <a:schemeClr val="tx1"/>
                          </a:solidFill>
                          <a:latin typeface="+mj-lt"/>
                        </a:rPr>
                        <a:t> 1</a:t>
                      </a:r>
                    </a:p>
                    <a:p>
                      <a:pPr algn="ctr"/>
                      <a:r>
                        <a:rPr lang="fr-FR" sz="2000" baseline="0" dirty="0" smtClean="0">
                          <a:solidFill>
                            <a:schemeClr val="tx1"/>
                          </a:solidFill>
                          <a:latin typeface="+mj-lt"/>
                        </a:rPr>
                        <a:t>Acquisition des langages</a:t>
                      </a:r>
                    </a:p>
                  </a:txBody>
                  <a:tcPr anchor="ctr">
                    <a:solidFill>
                      <a:srgbClr val="FFFF00"/>
                    </a:solidFill>
                  </a:tcPr>
                </a:tc>
                <a:tc>
                  <a:txBody>
                    <a:bodyPr/>
                    <a:lstStyle/>
                    <a:p>
                      <a:pPr algn="ctr"/>
                      <a:r>
                        <a:rPr lang="fr-FR" sz="2000" dirty="0" smtClean="0">
                          <a:solidFill>
                            <a:schemeClr val="tx1"/>
                          </a:solidFill>
                          <a:latin typeface="+mj-lt"/>
                        </a:rPr>
                        <a:t>AXE 2</a:t>
                      </a:r>
                    </a:p>
                    <a:p>
                      <a:pPr algn="ctr"/>
                      <a:r>
                        <a:rPr lang="fr-FR" sz="2000" dirty="0" smtClean="0">
                          <a:solidFill>
                            <a:schemeClr val="tx1"/>
                          </a:solidFill>
                          <a:latin typeface="+mj-lt"/>
                        </a:rPr>
                        <a:t>Une école bienveillante</a:t>
                      </a:r>
                      <a:endParaRPr lang="fr-FR" sz="2000" dirty="0">
                        <a:solidFill>
                          <a:schemeClr val="tx1"/>
                        </a:solidFill>
                        <a:latin typeface="+mj-lt"/>
                      </a:endParaRPr>
                    </a:p>
                  </a:txBody>
                  <a:tcPr anchor="ctr">
                    <a:solidFill>
                      <a:srgbClr val="FFFF00"/>
                    </a:solidFill>
                  </a:tcPr>
                </a:tc>
                <a:tc>
                  <a:txBody>
                    <a:bodyPr/>
                    <a:lstStyle/>
                    <a:p>
                      <a:pPr algn="ctr"/>
                      <a:r>
                        <a:rPr lang="fr-FR" sz="2000" dirty="0" smtClean="0">
                          <a:solidFill>
                            <a:schemeClr val="tx1"/>
                          </a:solidFill>
                          <a:latin typeface="+mj-lt"/>
                        </a:rPr>
                        <a:t> AXE 3</a:t>
                      </a:r>
                    </a:p>
                    <a:p>
                      <a:pPr algn="ctr"/>
                      <a:r>
                        <a:rPr lang="fr-FR" sz="2000" dirty="0" smtClean="0">
                          <a:solidFill>
                            <a:schemeClr val="tx1"/>
                          </a:solidFill>
                          <a:latin typeface="+mj-lt"/>
                        </a:rPr>
                        <a:t>Parents /Partenaires</a:t>
                      </a:r>
                      <a:endParaRPr lang="fr-FR" sz="2000" dirty="0">
                        <a:solidFill>
                          <a:schemeClr val="tx1"/>
                        </a:solidFill>
                        <a:latin typeface="+mj-lt"/>
                      </a:endParaRPr>
                    </a:p>
                  </a:txBody>
                  <a:tcPr anchor="ctr">
                    <a:solidFill>
                      <a:srgbClr val="FFFF00"/>
                    </a:solidFill>
                  </a:tcPr>
                </a:tc>
              </a:tr>
              <a:tr h="4976775">
                <a:tc>
                  <a:txBody>
                    <a:bodyPr/>
                    <a:lstStyle/>
                    <a:p>
                      <a:pPr>
                        <a:buFont typeface="Arial" pitchFamily="34" charset="0"/>
                        <a:buChar char="•"/>
                      </a:pPr>
                      <a:endParaRPr kumimoji="0" lang="fr-FR" sz="1800" kern="1200" dirty="0" smtClean="0">
                        <a:solidFill>
                          <a:schemeClr val="dk1"/>
                        </a:solidFill>
                        <a:latin typeface="+mj-lt"/>
                        <a:ea typeface="+mn-ea"/>
                        <a:cs typeface="+mn-cs"/>
                      </a:endParaRPr>
                    </a:p>
                    <a:p>
                      <a:pPr>
                        <a:buFont typeface="Arial" pitchFamily="34" charset="0"/>
                        <a:buChar char="•"/>
                      </a:pPr>
                      <a:endParaRPr kumimoji="0" lang="fr-FR" sz="1800" kern="1200" dirty="0" smtClean="0">
                        <a:solidFill>
                          <a:schemeClr val="dk1"/>
                        </a:solidFill>
                        <a:latin typeface="+mj-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Programmation de plusieurs contes de la Petite à la Grande Section</a:t>
                      </a:r>
                    </a:p>
                    <a:p>
                      <a:pPr>
                        <a:buFont typeface="Arial" pitchFamily="34" charset="0"/>
                        <a:buNone/>
                      </a:pP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Intervention de l’association « Lire et faire lire », pour développer la lecture plaisir et la compréhension.</a:t>
                      </a:r>
                    </a:p>
                    <a:p>
                      <a:pPr lvl="0" algn="l">
                        <a:buFont typeface="Arial" pitchFamily="34" charset="0"/>
                        <a:buChar char="•"/>
                      </a:pPr>
                      <a:endParaRPr kumimoji="0" lang="fr-FR" sz="1400" kern="1200" baseline="0" dirty="0" smtClean="0">
                        <a:solidFill>
                          <a:schemeClr val="dk1"/>
                        </a:solidFill>
                        <a:latin typeface="+mj-lt"/>
                        <a:ea typeface="+mn-ea"/>
                        <a:cs typeface="+mn-cs"/>
                      </a:endParaRPr>
                    </a:p>
                  </a:txBody>
                  <a:tcPr>
                    <a:solidFill>
                      <a:schemeClr val="accent2">
                        <a:lumMod val="40000"/>
                        <a:lumOff val="60000"/>
                      </a:schemeClr>
                    </a:solidFill>
                  </a:tcPr>
                </a:tc>
                <a:tc>
                  <a:txBody>
                    <a:bodyPr/>
                    <a:lstStyle/>
                    <a:p>
                      <a:pPr lvl="0" algn="l">
                        <a:buFont typeface="Arial" pitchFamily="34" charset="0"/>
                        <a:buChar char="•"/>
                      </a:pPr>
                      <a:endParaRPr kumimoji="0" lang="fr-FR" sz="1800" kern="1200" dirty="0" smtClean="0">
                        <a:solidFill>
                          <a:schemeClr val="dk1"/>
                        </a:solidFill>
                        <a:latin typeface="+mj-lt"/>
                        <a:ea typeface="+mn-ea"/>
                        <a:cs typeface="+mn-cs"/>
                      </a:endParaRPr>
                    </a:p>
                    <a:p>
                      <a:pPr>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n-lt"/>
                          <a:ea typeface="+mn-ea"/>
                          <a:cs typeface="+mn-cs"/>
                        </a:rPr>
                        <a:t>PEAC : Chants dansés avec Jean MOISSONIER, </a:t>
                      </a:r>
                    </a:p>
                    <a:p>
                      <a:pPr>
                        <a:buFont typeface="Arial" pitchFamily="34" charset="0"/>
                        <a:buNone/>
                      </a:pPr>
                      <a:r>
                        <a:rPr kumimoji="0" lang="fr-FR" sz="1800" kern="1200" dirty="0" smtClean="0">
                          <a:solidFill>
                            <a:schemeClr val="dk1"/>
                          </a:solidFill>
                          <a:latin typeface="+mn-lt"/>
                          <a:ea typeface="+mn-ea"/>
                          <a:cs typeface="+mn-cs"/>
                        </a:rPr>
                        <a:t>( PS ET MS)</a:t>
                      </a:r>
                    </a:p>
                    <a:p>
                      <a:pPr>
                        <a:buFont typeface="Arial" pitchFamily="34" charset="0"/>
                        <a:buNone/>
                      </a:pP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Citoyenneté </a:t>
                      </a:r>
                    </a:p>
                    <a:p>
                      <a:pPr marL="342900" indent="-342900">
                        <a:buFont typeface="+mj-lt"/>
                        <a:buAutoNum type="arabicPeriod"/>
                      </a:pPr>
                      <a:r>
                        <a:rPr kumimoji="0" lang="fr-FR" sz="1800" kern="1200" dirty="0" smtClean="0">
                          <a:solidFill>
                            <a:schemeClr val="dk1"/>
                          </a:solidFill>
                          <a:latin typeface="+mn-lt"/>
                          <a:ea typeface="+mn-ea"/>
                          <a:cs typeface="+mn-cs"/>
                        </a:rPr>
                        <a:t> Semaines du Petit Citoyen </a:t>
                      </a:r>
                      <a:r>
                        <a:rPr kumimoji="0" lang="fr-FR" sz="1800" kern="1200" dirty="0" smtClean="0">
                          <a:solidFill>
                            <a:schemeClr val="dk1"/>
                          </a:solidFill>
                          <a:latin typeface="+mn-lt"/>
                          <a:ea typeface="+mn-ea"/>
                          <a:cs typeface="+mn-cs"/>
                          <a:sym typeface="Wingdings" pitchFamily="2" charset="2"/>
                        </a:rPr>
                        <a:t> </a:t>
                      </a:r>
                      <a:r>
                        <a:rPr kumimoji="0" lang="fr-FR" sz="1800" kern="1200" baseline="0" dirty="0" smtClean="0">
                          <a:solidFill>
                            <a:schemeClr val="dk1"/>
                          </a:solidFill>
                          <a:latin typeface="+mn-lt"/>
                          <a:ea typeface="+mn-ea"/>
                          <a:cs typeface="+mn-cs"/>
                          <a:sym typeface="Wingdings" pitchFamily="2" charset="2"/>
                        </a:rPr>
                        <a:t>Traduire </a:t>
                      </a:r>
                      <a:r>
                        <a:rPr kumimoji="0" lang="fr-FR" sz="1800" kern="1200" dirty="0" smtClean="0">
                          <a:solidFill>
                            <a:schemeClr val="dk1"/>
                          </a:solidFill>
                          <a:latin typeface="+mn-lt"/>
                          <a:ea typeface="+mn-ea"/>
                          <a:cs typeface="+mn-cs"/>
                        </a:rPr>
                        <a:t>les sentiments en maternelle(PS/MS/GS</a:t>
                      </a:r>
                    </a:p>
                    <a:p>
                      <a:pPr marL="342900" indent="-342900">
                        <a:buFont typeface="+mj-lt"/>
                        <a:buAutoNum type="arabicPeriod"/>
                      </a:pPr>
                      <a:endParaRPr kumimoji="0" lang="fr-FR" sz="1800" kern="1200" dirty="0" smtClean="0">
                        <a:solidFill>
                          <a:schemeClr val="dk1"/>
                        </a:solidFill>
                        <a:latin typeface="+mn-lt"/>
                        <a:ea typeface="+mn-ea"/>
                        <a:cs typeface="+mn-cs"/>
                      </a:endParaRPr>
                    </a:p>
                    <a:p>
                      <a:pPr marL="342900" indent="-342900">
                        <a:buFont typeface="+mj-lt"/>
                        <a:buAutoNum type="arabicPeriod"/>
                      </a:pPr>
                      <a:r>
                        <a:rPr kumimoji="0" lang="fr-FR" sz="1800" kern="1200" dirty="0" smtClean="0">
                          <a:solidFill>
                            <a:schemeClr val="dk1"/>
                          </a:solidFill>
                          <a:latin typeface="+mn-lt"/>
                          <a:ea typeface="+mn-ea"/>
                          <a:cs typeface="+mn-cs"/>
                        </a:rPr>
                        <a:t>Mise en place de règles de vie communes à toutes les classes, pour l’école et la cour de récréation (PS/MS/GS)</a:t>
                      </a:r>
                    </a:p>
                    <a:p>
                      <a:pPr lvl="0" algn="l">
                        <a:buFont typeface="Arial" pitchFamily="34" charset="0"/>
                        <a:buChar char="•"/>
                      </a:pPr>
                      <a:endParaRPr kumimoji="0" lang="fr-FR" sz="1800" kern="1200" dirty="0" smtClean="0">
                        <a:solidFill>
                          <a:schemeClr val="dk1"/>
                        </a:solidFill>
                        <a:latin typeface="+mj-lt"/>
                        <a:ea typeface="+mn-ea"/>
                        <a:cs typeface="+mn-cs"/>
                      </a:endParaRPr>
                    </a:p>
                  </a:txBody>
                  <a:tcPr>
                    <a:solidFill>
                      <a:schemeClr val="accent2">
                        <a:lumMod val="40000"/>
                        <a:lumOff val="60000"/>
                      </a:schemeClr>
                    </a:solidFill>
                  </a:tcPr>
                </a:tc>
                <a:tc>
                  <a:txBody>
                    <a:bodyPr/>
                    <a:lstStyle/>
                    <a:p>
                      <a:pPr lvl="0" algn="l">
                        <a:buFont typeface="Arial" pitchFamily="34" charset="0"/>
                        <a:buNone/>
                      </a:pPr>
                      <a:endParaRPr kumimoji="0" lang="fr-FR" sz="1800" kern="1200" dirty="0" smtClean="0">
                        <a:solidFill>
                          <a:schemeClr val="dk1"/>
                        </a:solidFill>
                        <a:latin typeface="+mj-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 Salle  « espace parents », disponible à la demande des parents. (PS/MS/GS)</a:t>
                      </a:r>
                    </a:p>
                    <a:p>
                      <a:pPr>
                        <a:buFont typeface="Arial" pitchFamily="34" charset="0"/>
                        <a:buNone/>
                      </a:pP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Remise personnalisée des carnets de suivi et de compétences aux parents, lors d’entretiens individuels. ( PS/MS/GS)</a:t>
                      </a:r>
                    </a:p>
                    <a:p>
                      <a:pPr>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Organiser 1 évènement par période pour faire entrer les parents dans l’école ou les faire participer à la vie de l’école.</a:t>
                      </a:r>
                    </a:p>
                    <a:p>
                      <a:pPr>
                        <a:buFont typeface="Arial" pitchFamily="34" charset="0"/>
                        <a:buChar char="•"/>
                      </a:pPr>
                      <a:r>
                        <a:rPr kumimoji="0" lang="fr-FR" sz="1800" kern="1200" dirty="0" smtClean="0">
                          <a:solidFill>
                            <a:schemeClr val="dk1"/>
                          </a:solidFill>
                          <a:latin typeface="+mn-lt"/>
                          <a:ea typeface="+mn-ea"/>
                          <a:cs typeface="+mn-cs"/>
                        </a:rPr>
                        <a:t> Café des parents</a:t>
                      </a:r>
                    </a:p>
                    <a:p>
                      <a:pPr>
                        <a:buFont typeface="Arial" pitchFamily="34" charset="0"/>
                        <a:buChar char="•"/>
                      </a:pPr>
                      <a:r>
                        <a:rPr kumimoji="0" lang="fr-FR" sz="1800" kern="1200" dirty="0" smtClean="0">
                          <a:solidFill>
                            <a:schemeClr val="dk1"/>
                          </a:solidFill>
                          <a:latin typeface="+mn-lt"/>
                          <a:ea typeface="+mn-ea"/>
                          <a:cs typeface="+mn-cs"/>
                        </a:rPr>
                        <a:t>Cours de Français</a:t>
                      </a:r>
                    </a:p>
                  </a:txBody>
                  <a:tcPr>
                    <a:solidFill>
                      <a:schemeClr val="accent2">
                        <a:lumMod val="40000"/>
                        <a:lumOff val="60000"/>
                      </a:schemeClr>
                    </a:solidFill>
                  </a:tcPr>
                </a:tc>
              </a:tr>
            </a:tbl>
          </a:graphicData>
        </a:graphic>
      </p:graphicFrame>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Text Box 9"/>
          <p:cNvSpPr txBox="1">
            <a:spLocks noChangeArrowheads="1"/>
          </p:cNvSpPr>
          <p:nvPr/>
        </p:nvSpPr>
        <p:spPr bwMode="auto">
          <a:xfrm>
            <a:off x="179513" y="5445224"/>
            <a:ext cx="2940051" cy="11430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sng" strike="noStrike" cap="none" normalizeH="0" baseline="0" smtClean="0">
                <a:ln>
                  <a:noFill/>
                </a:ln>
                <a:solidFill>
                  <a:schemeClr val="tx1"/>
                </a:solidFill>
                <a:effectLst/>
                <a:latin typeface="Arial Narrow" pitchFamily="34" charset="0"/>
                <a:ea typeface="Calibri" pitchFamily="34" charset="0"/>
                <a:cs typeface="Times New Roman" pitchFamily="18" charset="0"/>
              </a:rPr>
              <a:t>PÉRIODICITÉ : </a:t>
            </a:r>
            <a:endParaRPr kumimoji="0" lang="fr-FR"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rPr>
              <a:t>Le COPIL se réunit </a:t>
            </a:r>
            <a:r>
              <a:rPr kumimoji="0" lang="fr-FR" sz="1000" b="1" i="0" u="none" strike="noStrike" cap="none" normalizeH="0" baseline="0" smtClean="0">
                <a:ln>
                  <a:noFill/>
                </a:ln>
                <a:solidFill>
                  <a:schemeClr val="tx1"/>
                </a:solidFill>
                <a:effectLst/>
                <a:latin typeface="Arial Narrow" pitchFamily="34" charset="0"/>
                <a:ea typeface="Calibri" pitchFamily="34" charset="0"/>
                <a:cs typeface="Times New Roman" pitchFamily="18" charset="0"/>
              </a:rPr>
              <a:t>une fois par trimestre au minimum. </a:t>
            </a:r>
            <a:r>
              <a:rPr kumimoji="0" lang="fr-FR" sz="1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rPr>
              <a:t>Le bureau de COPIL, réunissant le Principal, l’IEN, l’IA-IPR référent du REP et le coordonnateur, se réunit  autant que nécessaire et obligatoirement préalablement au COPIL pour le préparer.</a:t>
            </a:r>
            <a:endParaRPr kumimoji="0" lang="fr-FR"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Text Box 12"/>
          <p:cNvSpPr txBox="1">
            <a:spLocks noChangeArrowheads="1"/>
          </p:cNvSpPr>
          <p:nvPr/>
        </p:nvSpPr>
        <p:spPr bwMode="auto">
          <a:xfrm>
            <a:off x="3203849" y="5733258"/>
            <a:ext cx="3092451" cy="871537"/>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PÉRIODICITÉ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CEC se réunit </a:t>
            </a:r>
            <a:r>
              <a:rPr kumimoji="0" lang="fr-FR" sz="9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deux fois par an au minimum en plénière (2x 2h par an).</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2" name="Text Box 3"/>
          <p:cNvSpPr txBox="1">
            <a:spLocks noChangeArrowheads="1"/>
          </p:cNvSpPr>
          <p:nvPr/>
        </p:nvSpPr>
        <p:spPr bwMode="auto">
          <a:xfrm>
            <a:off x="251521" y="908720"/>
            <a:ext cx="2940051" cy="285750"/>
          </a:xfrm>
          <a:prstGeom prst="rect">
            <a:avLst/>
          </a:prstGeom>
          <a:solidFill>
            <a:schemeClr val="accent3">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COMITÉ DE PILOTAGE DU RÉSEAU (COPIL)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Text Box 4"/>
          <p:cNvSpPr txBox="1">
            <a:spLocks noChangeArrowheads="1"/>
          </p:cNvSpPr>
          <p:nvPr/>
        </p:nvSpPr>
        <p:spPr bwMode="auto">
          <a:xfrm>
            <a:off x="3275856" y="1052736"/>
            <a:ext cx="3024336" cy="360040"/>
          </a:xfrm>
          <a:prstGeom prst="rect">
            <a:avLst/>
          </a:prstGeom>
          <a:solidFill>
            <a:schemeClr val="accent1">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CONSEIL ÉCOLE – COLLÈGE (CEC)</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Text Box 5"/>
          <p:cNvSpPr txBox="1">
            <a:spLocks noChangeArrowheads="1"/>
          </p:cNvSpPr>
          <p:nvPr/>
        </p:nvSpPr>
        <p:spPr bwMode="auto">
          <a:xfrm>
            <a:off x="179513" y="1268761"/>
            <a:ext cx="2940051" cy="425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Circulaire n°2014-077 du 4 juin 2014 relative à la Refondation de l’Education Prioritaire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Text Box 6"/>
          <p:cNvSpPr txBox="1">
            <a:spLocks noChangeArrowheads="1"/>
          </p:cNvSpPr>
          <p:nvPr/>
        </p:nvSpPr>
        <p:spPr bwMode="auto">
          <a:xfrm>
            <a:off x="3275857" y="1484786"/>
            <a:ext cx="3092451" cy="7921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Décret n°2013-683 du 24 juillet 2013 définissant la composition et les modalités de fonctionnement du Conseil Ecole Collège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Décret n°2014-1231 du 22 Octobre 2014 relatif aux instances pédagogiques dans les écoles et les collèges.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0" name="Text Box 7"/>
          <p:cNvSpPr txBox="1">
            <a:spLocks noChangeArrowheads="1"/>
          </p:cNvSpPr>
          <p:nvPr/>
        </p:nvSpPr>
        <p:spPr bwMode="auto">
          <a:xfrm>
            <a:off x="251521" y="1844825"/>
            <a:ext cx="2940051" cy="193357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COMPOSITION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Le Principal du collège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L’Inspecteur de l’Education Nationale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L’Inspecteur Pédagogique Régional, référent du REP.</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Les directeurs des écoles du Réseau</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Le coordonnateur REP</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Le délégué du préfet.</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Peuvent y participer les conseillers principaux d’Education, le chargé de mission Musique, des enseignants porteurs de projets spécifiques, les représentants des collectivités locales, le coordonnateur du PRE, des partenaires et autres selon l’ordre du jour.</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Text Box 8"/>
          <p:cNvSpPr txBox="1">
            <a:spLocks noChangeArrowheads="1"/>
          </p:cNvSpPr>
          <p:nvPr/>
        </p:nvSpPr>
        <p:spPr bwMode="auto">
          <a:xfrm>
            <a:off x="179513" y="3933056"/>
            <a:ext cx="2940051" cy="1333500"/>
          </a:xfrm>
          <a:prstGeom prst="rect">
            <a:avLst/>
          </a:prstGeom>
          <a:solidFill>
            <a:schemeClr val="accent3">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MISSIONS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COPIL porte le projet de réseau.</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COPIL valide le projet de réseau préalablement élaboré en appui sur le conseil Ecole - Collège.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élabore et suit un tableau de bord local de la mise en œuvre des actions du projet de réseau.</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assure la coordination et la cohérence des travaux des instances du Réseau.</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Text Box 10"/>
          <p:cNvSpPr txBox="1">
            <a:spLocks noChangeArrowheads="1"/>
          </p:cNvSpPr>
          <p:nvPr/>
        </p:nvSpPr>
        <p:spPr bwMode="auto">
          <a:xfrm>
            <a:off x="3203849" y="2420888"/>
            <a:ext cx="3092451" cy="176212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fr-FR" sz="10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COMPOSITION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les membres du COPIL</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chargé de mission Musique du Réseau</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enseignant référent par cycle pour les écoles  (soit 10 professeurs), 1 membre de chaque spécialité du RASED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enseignant référent par discipline pour le  collège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enseignant référent pour la SEGPA</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coordonnateur ULIS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4 professeurs Ambition Réussite.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10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La composition du CEC doit être paritaire entre le 1</a:t>
            </a:r>
            <a:r>
              <a:rPr kumimoji="0" lang="fr-FR" sz="1000" b="1" i="0" u="none" strike="noStrike" cap="none" normalizeH="0" baseline="30000" dirty="0" smtClean="0">
                <a:ln>
                  <a:noFill/>
                </a:ln>
                <a:solidFill>
                  <a:schemeClr val="tx1"/>
                </a:solidFill>
                <a:effectLst/>
                <a:latin typeface="Arial Narrow" pitchFamily="34" charset="0"/>
                <a:ea typeface="Calibri" pitchFamily="34" charset="0"/>
                <a:cs typeface="Times New Roman" pitchFamily="18" charset="0"/>
              </a:rPr>
              <a:t>er</a:t>
            </a:r>
            <a:r>
              <a:rPr kumimoji="0" lang="fr-FR" sz="10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degré et le 2</a:t>
            </a:r>
            <a:r>
              <a:rPr kumimoji="0" lang="fr-FR" sz="1000" b="1" i="0" u="none" strike="noStrike" cap="none" normalizeH="0" baseline="30000" dirty="0" smtClean="0">
                <a:ln>
                  <a:noFill/>
                </a:ln>
                <a:solidFill>
                  <a:schemeClr val="tx1"/>
                </a:solidFill>
                <a:effectLst/>
                <a:latin typeface="Arial Narrow" pitchFamily="34" charset="0"/>
                <a:ea typeface="Calibri" pitchFamily="34" charset="0"/>
                <a:cs typeface="Times New Roman" pitchFamily="18" charset="0"/>
              </a:rPr>
              <a:t>nd</a:t>
            </a:r>
            <a:r>
              <a:rPr kumimoji="0" lang="fr-FR" sz="10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degré.</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Text Box 11"/>
          <p:cNvSpPr txBox="1">
            <a:spLocks noChangeArrowheads="1"/>
          </p:cNvSpPr>
          <p:nvPr/>
        </p:nvSpPr>
        <p:spPr bwMode="auto">
          <a:xfrm>
            <a:off x="3203849" y="4293096"/>
            <a:ext cx="3092451" cy="1333500"/>
          </a:xfrm>
          <a:prstGeom prst="rect">
            <a:avLst/>
          </a:prstGeom>
          <a:solidFill>
            <a:schemeClr val="accent1">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MISSIONS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CEC a pour objectif d’améliorer la continuité pédagogique et éducative entre l’école et le collège. Il détermine un programme d’actions pour l’ensemble du Réseau.</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peut s’organiser en commissions chargées de la mise en œuvre d’une ou plusieurs de ces actions.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Text Box 13"/>
          <p:cNvSpPr txBox="1">
            <a:spLocks noChangeArrowheads="1"/>
          </p:cNvSpPr>
          <p:nvPr/>
        </p:nvSpPr>
        <p:spPr bwMode="auto">
          <a:xfrm>
            <a:off x="6516219" y="836714"/>
            <a:ext cx="2397447" cy="504057"/>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COMITE D’ÉDUCATION À LA SANTÉ ET À LA CITOYENNETÉ INTERDEGRÉ (</a:t>
            </a:r>
            <a:r>
              <a:rPr kumimoji="0" lang="fr-FR" sz="1100" b="1" i="0" u="none" strike="noStrike" cap="none" normalizeH="0" baseline="0" dirty="0" err="1" smtClean="0">
                <a:ln>
                  <a:noFill/>
                </a:ln>
                <a:solidFill>
                  <a:schemeClr val="tx1"/>
                </a:solidFill>
                <a:effectLst/>
                <a:latin typeface="Arial Narrow" pitchFamily="34" charset="0"/>
                <a:ea typeface="Calibri" pitchFamily="34" charset="0"/>
                <a:cs typeface="Times New Roman" pitchFamily="18" charset="0"/>
              </a:rPr>
              <a:t>CESCi</a:t>
            </a:r>
            <a:r>
              <a:rPr kumimoji="0" lang="fr-FR" sz="11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7" name="Text Box 14"/>
          <p:cNvSpPr txBox="1">
            <a:spLocks noChangeArrowheads="1"/>
          </p:cNvSpPr>
          <p:nvPr/>
        </p:nvSpPr>
        <p:spPr bwMode="auto">
          <a:xfrm>
            <a:off x="6444211" y="2060848"/>
            <a:ext cx="2469455" cy="2376264"/>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fr-FR" sz="10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COMPOSITION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principal du collège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Conseiller Principal d’Education</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Médecin scolaire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L’infirmière scolaire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L’assistante sociale de l’établissement</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enseignant référent par école  (soit 7 professeurs)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Les enseignants représentants du Conseil d’Administration</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Les parents élus au Conseil d’Administration</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Les parents élus des Conseils d’école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coordonnateur REP</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représentant de la commune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représentant du Conseil Départemental 67.</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Text Box 15"/>
          <p:cNvSpPr txBox="1">
            <a:spLocks noChangeArrowheads="1"/>
          </p:cNvSpPr>
          <p:nvPr/>
        </p:nvSpPr>
        <p:spPr bwMode="auto">
          <a:xfrm>
            <a:off x="6444211" y="4581128"/>
            <a:ext cx="2469455" cy="1348557"/>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MISSIONS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a:t>
            </a:r>
            <a:r>
              <a:rPr kumimoji="0" lang="fr-FR" sz="1000" b="0" i="0" u="none" strike="noStrike" cap="none" normalizeH="0" baseline="0" dirty="0" err="1" smtClean="0">
                <a:ln>
                  <a:noFill/>
                </a:ln>
                <a:solidFill>
                  <a:schemeClr val="tx1"/>
                </a:solidFill>
                <a:effectLst/>
                <a:latin typeface="Arial Narrow" pitchFamily="34" charset="0"/>
                <a:ea typeface="Calibri" pitchFamily="34" charset="0"/>
                <a:cs typeface="Times New Roman" pitchFamily="18" charset="0"/>
              </a:rPr>
              <a:t>CESCi</a:t>
            </a: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contribue à l'éducation à la citoyenneté de la maternelle à la 3</a:t>
            </a:r>
            <a:r>
              <a:rPr kumimoji="0" lang="fr-FR" sz="1000" b="0" i="0" u="none" strike="noStrike" cap="none" normalizeH="0" baseline="30000" dirty="0" smtClean="0">
                <a:ln>
                  <a:noFill/>
                </a:ln>
                <a:solidFill>
                  <a:schemeClr val="tx1"/>
                </a:solidFill>
                <a:effectLst/>
                <a:latin typeface="Arial Narrow" pitchFamily="34" charset="0"/>
                <a:ea typeface="Calibri" pitchFamily="34" charset="0"/>
                <a:cs typeface="Times New Roman" pitchFamily="18" charset="0"/>
              </a:rPr>
              <a:t>e</a:t>
            </a: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prépare le plan de prévention de la violence et du harcèlement.</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propose des actions pour aider les parents en difficultés et pour lutter contre l'exclusion.</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définit un programme d'éducation à la santé et à la sexualité et de prévention des conduites </a:t>
            </a:r>
            <a:r>
              <a:rPr kumimoji="0" lang="fr-FR" sz="1000" b="0" i="0" u="none" strike="noStrike" cap="none" normalizeH="0" baseline="0" dirty="0" err="1" smtClean="0">
                <a:ln>
                  <a:noFill/>
                </a:ln>
                <a:solidFill>
                  <a:schemeClr val="tx1"/>
                </a:solidFill>
                <a:effectLst/>
                <a:latin typeface="Arial Narrow" pitchFamily="34" charset="0"/>
                <a:ea typeface="Calibri" pitchFamily="34" charset="0"/>
                <a:cs typeface="Times New Roman" pitchFamily="18" charset="0"/>
              </a:rPr>
              <a:t>addictives</a:t>
            </a: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Text Box 16"/>
          <p:cNvSpPr txBox="1">
            <a:spLocks noChangeArrowheads="1"/>
          </p:cNvSpPr>
          <p:nvPr/>
        </p:nvSpPr>
        <p:spPr bwMode="auto">
          <a:xfrm>
            <a:off x="6444211" y="6165306"/>
            <a:ext cx="2469455" cy="576064"/>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PÉRIODICITÉ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a:t>
            </a:r>
            <a:r>
              <a:rPr kumimoji="0" lang="fr-FR" sz="1000" b="0" i="0" u="none" strike="noStrike" cap="none" normalizeH="0" baseline="0" dirty="0" err="1" smtClean="0">
                <a:ln>
                  <a:noFill/>
                </a:ln>
                <a:solidFill>
                  <a:schemeClr val="tx1"/>
                </a:solidFill>
                <a:effectLst/>
                <a:latin typeface="Arial Narrow" pitchFamily="34" charset="0"/>
                <a:ea typeface="Calibri" pitchFamily="34" charset="0"/>
                <a:cs typeface="Times New Roman" pitchFamily="18" charset="0"/>
              </a:rPr>
              <a:t>CESCi</a:t>
            </a: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se réunit </a:t>
            </a:r>
            <a:r>
              <a:rPr kumimoji="0" lang="fr-FR" sz="10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deux fois par an en plénière.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Text Box 26"/>
          <p:cNvSpPr txBox="1">
            <a:spLocks noChangeArrowheads="1"/>
          </p:cNvSpPr>
          <p:nvPr/>
        </p:nvSpPr>
        <p:spPr bwMode="auto">
          <a:xfrm>
            <a:off x="6444211" y="1412778"/>
            <a:ext cx="2541463" cy="5760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Circulaire n°2006-197du 30 novembre 2006 relative au comité d'éducation à la santé et à la citoyenneté (CESC).</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4" name="Rectangle 16"/>
          <p:cNvSpPr>
            <a:spLocks noChangeArrowheads="1"/>
          </p:cNvSpPr>
          <p:nvPr/>
        </p:nvSpPr>
        <p:spPr bwMode="auto">
          <a:xfrm>
            <a:off x="0" y="-160076"/>
            <a:ext cx="9144000" cy="907941"/>
          </a:xfrm>
          <a:prstGeom prst="rect">
            <a:avLst/>
          </a:prstGeom>
          <a:solidFill>
            <a:srgbClr val="FFFFFF"/>
          </a:solidFill>
          <a:ln w="9525">
            <a:noFill/>
            <a:miter lim="800000"/>
            <a:headEnd/>
            <a:tailEnd/>
          </a:ln>
          <a:effectLst/>
        </p:spPr>
        <p:txBody>
          <a:bodyPr vert="horz" wrap="square" lIns="228528"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800" b="1" i="0" u="none" strike="noStrike" cap="none" normalizeH="0" baseline="0" dirty="0" smtClean="0" bmk="_Toc451433202">
                <a:ln>
                  <a:noFill/>
                </a:ln>
                <a:solidFill>
                  <a:schemeClr val="tx1"/>
                </a:solidFill>
                <a:effectLst/>
                <a:latin typeface="Arial Narrow" pitchFamily="34" charset="0"/>
                <a:cs typeface="Arial" pitchFamily="34" charset="0"/>
              </a:rPr>
              <a:t>Instances et fonctionnement du Réseau</a:t>
            </a:r>
            <a:endParaRPr kumimoji="0" lang="fr-FR" sz="1800" b="1" i="0" u="none" strike="noStrike" cap="none" normalizeH="0" baseline="0" dirty="0" smtClean="0" bmk="">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bmk="">
                <a:ln>
                  <a:noFill/>
                </a:ln>
                <a:solidFill>
                  <a:schemeClr val="tx1"/>
                </a:solidFill>
                <a:effectLst/>
                <a:latin typeface="Arial Narrow" pitchFamily="34" charset="0"/>
                <a:ea typeface="Times New Roman" pitchFamily="18" charset="0"/>
                <a:cs typeface="Times New Roman" pitchFamily="18" charset="0"/>
              </a:rPr>
              <a:t>2. 1 Composition et fonctionnement des instances de pilotage</a:t>
            </a:r>
            <a:r>
              <a:rPr kumimoji="0" lang="fr-FR" sz="1600" b="1"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Réseau d’Education Prioritaire dispose de trois principales instances de pilotage : le Comité de pilotage, le Conseil Ecole-Collège et le Comité d’Education à la Santé et à la Citoyenneté Inter-degrés. La liste des membres est mise à jour chaque année (cf. ANNEXES).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2" name="Rectangle 24"/>
          <p:cNvSpPr>
            <a:spLocks noChangeArrowheads="1"/>
          </p:cNvSpPr>
          <p:nvPr/>
        </p:nvSpPr>
        <p:spPr bwMode="auto">
          <a:xfrm>
            <a:off x="2" y="5011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68" name="Text Box 17"/>
          <p:cNvSpPr txBox="1">
            <a:spLocks noChangeArrowheads="1"/>
          </p:cNvSpPr>
          <p:nvPr/>
        </p:nvSpPr>
        <p:spPr bwMode="auto">
          <a:xfrm>
            <a:off x="4788024" y="1124744"/>
            <a:ext cx="4032448" cy="428625"/>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CONSEIL INTER-DEGRES CM-6</a:t>
            </a:r>
            <a:r>
              <a:rPr kumimoji="0" lang="fr-FR" sz="1100" b="1" i="0" u="none" strike="noStrike" cap="none" normalizeH="0" baseline="30000" dirty="0" smtClean="0">
                <a:ln>
                  <a:noFill/>
                </a:ln>
                <a:solidFill>
                  <a:schemeClr val="tx1"/>
                </a:solidFill>
                <a:effectLst/>
                <a:latin typeface="Arial Narrow" pitchFamily="34" charset="0"/>
                <a:ea typeface="Calibri" pitchFamily="34" charset="0"/>
                <a:cs typeface="Times New Roman" pitchFamily="18" charset="0"/>
              </a:rPr>
              <a:t>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100" b="1" i="1"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(Futur conseil de cycle 3)</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0" name="Text Box 18"/>
          <p:cNvSpPr txBox="1">
            <a:spLocks noChangeArrowheads="1"/>
          </p:cNvSpPr>
          <p:nvPr/>
        </p:nvSpPr>
        <p:spPr bwMode="auto">
          <a:xfrm>
            <a:off x="179512" y="1556792"/>
            <a:ext cx="8640960" cy="634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Décret no 2015-1023 du 19 août 2015 modifiant le décret no 2013-682 du 24 juillet 2013 relatif aux cycles d’enseignement à l’école primaire et au collège                                   D</a:t>
            </a:r>
            <a:r>
              <a:rPr kumimoji="0" lang="fr-FR" sz="11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écret n° 2015-1394 du 2-11-2015 - J.O. du 4-11-2015 Instances pédagogiques dans les écoles et les collèges : report de l’entrée en vigueur de certaines dispositions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7" name="Text Box 19"/>
          <p:cNvSpPr txBox="1">
            <a:spLocks noChangeArrowheads="1"/>
          </p:cNvSpPr>
          <p:nvPr/>
        </p:nvSpPr>
        <p:spPr bwMode="auto">
          <a:xfrm>
            <a:off x="4860033" y="2348881"/>
            <a:ext cx="4081339" cy="18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fr-FR" sz="11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COMPOSITION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les enseignants de CM1 et CM2 des écoles élémentaires du REP</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membre du RASED</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les professeurs principaux de 6</a:t>
            </a:r>
            <a:r>
              <a:rPr kumimoji="0" lang="fr-FR" sz="1100" b="0" i="0" u="none" strike="noStrike" cap="none" normalizeH="0" baseline="30000" dirty="0" smtClean="0">
                <a:ln>
                  <a:noFill/>
                </a:ln>
                <a:solidFill>
                  <a:schemeClr val="tx1"/>
                </a:solidFill>
                <a:effectLst/>
                <a:latin typeface="Arial Narrow" pitchFamily="34" charset="0"/>
                <a:ea typeface="Calibri" pitchFamily="34" charset="0"/>
                <a:cs typeface="Times New Roman" pitchFamily="18" charset="0"/>
              </a:rPr>
              <a:t>e</a:t>
            </a: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(dont SEGPA)</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enseignant référent par discipline pour le  collège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coordonnateur ULIS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4 professeurs Ambition Réussite.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CPE en charge du niveau de 6</a:t>
            </a:r>
            <a:r>
              <a:rPr kumimoji="0" lang="fr-FR" sz="1100" b="0" i="0" u="none" strike="noStrike" cap="none" normalizeH="0" baseline="30000" dirty="0" smtClean="0">
                <a:ln>
                  <a:noFill/>
                </a:ln>
                <a:solidFill>
                  <a:schemeClr val="tx1"/>
                </a:solidFill>
                <a:effectLst/>
                <a:latin typeface="Arial Narrow" pitchFamily="34" charset="0"/>
                <a:ea typeface="Calibri" pitchFamily="34" charset="0"/>
                <a:cs typeface="Times New Roman" pitchFamily="18" charset="0"/>
              </a:rPr>
              <a:t>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coordonnateur de niveau de 6</a:t>
            </a:r>
            <a:r>
              <a:rPr kumimoji="0" lang="fr-FR" sz="1100" b="0" i="0" u="none" strike="noStrike" cap="none" normalizeH="0" baseline="30000" dirty="0" smtClean="0">
                <a:ln>
                  <a:noFill/>
                </a:ln>
                <a:solidFill>
                  <a:schemeClr val="tx1"/>
                </a:solidFill>
                <a:effectLst/>
                <a:latin typeface="Arial Narrow" pitchFamily="34" charset="0"/>
                <a:ea typeface="Calibri" pitchFamily="34" charset="0"/>
                <a:cs typeface="Times New Roman" pitchFamily="18" charset="0"/>
              </a:rPr>
              <a:t>e</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1"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coordonnateur REP + selon les points abordés.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1" name="Text Box 20"/>
          <p:cNvSpPr txBox="1">
            <a:spLocks noChangeArrowheads="1"/>
          </p:cNvSpPr>
          <p:nvPr/>
        </p:nvSpPr>
        <p:spPr bwMode="auto">
          <a:xfrm>
            <a:off x="4883149" y="4221090"/>
            <a:ext cx="4009331" cy="1656184"/>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MISSIONS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conseil inter-degrés élabore la partie pédagogique du projet d’école et du projet d’établissement pour le cycle considéré.</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assure le suivi et l’évaluation de la mise en œuvre du projet de cycle (progressions, actions, suivi des élèves et autres).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tient compte du programme d’actions élaboré par le Conseil Ecole – Collège.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peut s’organiser en groupes de travail thématiques.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6" name="Text Box 21"/>
          <p:cNvSpPr txBox="1">
            <a:spLocks noChangeArrowheads="1"/>
          </p:cNvSpPr>
          <p:nvPr/>
        </p:nvSpPr>
        <p:spPr bwMode="auto">
          <a:xfrm>
            <a:off x="4883149" y="5949280"/>
            <a:ext cx="4260851" cy="69215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PÉRIODICITÉ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conseil inter-degrés / de cycle 3 se réunit </a:t>
            </a:r>
            <a:r>
              <a:rPr kumimoji="0" lang="fr-FR" sz="11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deux fois par an en plénière (2x 2h par an) puis à hauteur d’au moins 2x2h pour les groupes de travail.</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2" name="Text Box 22"/>
          <p:cNvSpPr txBox="1">
            <a:spLocks noChangeArrowheads="1"/>
          </p:cNvSpPr>
          <p:nvPr/>
        </p:nvSpPr>
        <p:spPr bwMode="auto">
          <a:xfrm>
            <a:off x="179514" y="1124744"/>
            <a:ext cx="4430588" cy="428625"/>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smtClean="0">
                <a:ln>
                  <a:noFill/>
                </a:ln>
                <a:solidFill>
                  <a:schemeClr val="tx1"/>
                </a:solidFill>
                <a:effectLst/>
                <a:latin typeface="Arial Narrow" pitchFamily="34" charset="0"/>
                <a:ea typeface="Calibri" pitchFamily="34" charset="0"/>
                <a:cs typeface="Times New Roman" pitchFamily="18" charset="0"/>
              </a:rPr>
              <a:t>CONSEIL INTER-CYCLES  GS / CP</a:t>
            </a:r>
            <a:endParaRPr kumimoji="0" lang="fr-FR"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7665" name="Text Box 23"/>
          <p:cNvSpPr txBox="1">
            <a:spLocks noChangeArrowheads="1"/>
          </p:cNvSpPr>
          <p:nvPr/>
        </p:nvSpPr>
        <p:spPr bwMode="auto">
          <a:xfrm>
            <a:off x="179514" y="2348880"/>
            <a:ext cx="4610100" cy="165735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fr-FR" sz="11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COMPOSITION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les enseignants de  GS et CP des écoles du REP</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coordonnateur ULIS / UPE2A selon les points abordés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chargé de mission Musique selon les points abordés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coordonnateur REP selon les points abordés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1 membre du RASED</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3" name="Text Box 24"/>
          <p:cNvSpPr txBox="1">
            <a:spLocks noChangeArrowheads="1"/>
          </p:cNvSpPr>
          <p:nvPr/>
        </p:nvSpPr>
        <p:spPr bwMode="auto">
          <a:xfrm>
            <a:off x="179514" y="4221090"/>
            <a:ext cx="4610100" cy="1656184"/>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MISSIONS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conseil inter-cycles élabore la partie pédagogique du projet d’école et du projet de réseau pour assurer la continuité pédagogique des apprentissages.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assure le suivi et l’évaluation de la mise en œuvre des programmes scolaires (progressions, actions, suivi des élèves et autres).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tient compte du programme d’actions élaboré par le Conseil Ecole – Collège.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 peut s’organiser en groupes de travail thématiques ou de sites si besoin.</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4" name="Text Box 25"/>
          <p:cNvSpPr txBox="1">
            <a:spLocks noChangeArrowheads="1"/>
          </p:cNvSpPr>
          <p:nvPr/>
        </p:nvSpPr>
        <p:spPr bwMode="auto">
          <a:xfrm>
            <a:off x="179514" y="5949280"/>
            <a:ext cx="4610100" cy="69215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PÉRIODICITÉ :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Le conseil inter-cycles se réunit </a:t>
            </a:r>
            <a:r>
              <a:rPr kumimoji="0" lang="fr-FR" sz="11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deux fois par an en plénière (2x 2h par an) puis à hauteur d’au moins 2x2h pour les groupes de travail.</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9" name="Rectangle 21"/>
          <p:cNvSpPr>
            <a:spLocks noChangeArrowheads="1"/>
          </p:cNvSpPr>
          <p:nvPr/>
        </p:nvSpPr>
        <p:spPr bwMode="auto">
          <a:xfrm>
            <a:off x="323528" y="0"/>
            <a:ext cx="8820472" cy="101566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2</a:t>
            </a:r>
            <a:r>
              <a:rPr kumimoji="0" lang="fr-FR" sz="1600" b="1" i="0" u="none" strike="noStrike" cap="none" normalizeH="0" baseline="0" dirty="0" smtClean="0" bmk="">
                <a:ln>
                  <a:noFill/>
                </a:ln>
                <a:solidFill>
                  <a:schemeClr val="tx1"/>
                </a:solidFill>
                <a:effectLst/>
                <a:latin typeface="Arial Narrow" pitchFamily="34" charset="0"/>
                <a:ea typeface="Times New Roman" pitchFamily="18" charset="0"/>
                <a:cs typeface="Times New Roman" pitchFamily="18" charset="0"/>
              </a:rPr>
              <a:t>.2 Composition et fonctionnement des conseils inter-cycles et inter-degrés</a:t>
            </a:r>
            <a:endParaRPr kumimoji="0" lang="fr-FR" sz="7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bmk="">
                <a:ln>
                  <a:noFill/>
                </a:ln>
                <a:solidFill>
                  <a:schemeClr val="tx1"/>
                </a:solidFill>
                <a:effectLst/>
                <a:latin typeface="Arial Narrow" pitchFamily="34" charset="0"/>
                <a:ea typeface="Calibri" pitchFamily="34" charset="0"/>
                <a:cs typeface="Times New Roman" pitchFamily="18" charset="0"/>
              </a:rPr>
              <a:t>Le REP + Lezay </a:t>
            </a:r>
            <a:r>
              <a:rPr kumimoji="0" lang="fr-FR" sz="1100" b="0" i="0" u="none" strike="noStrike" cap="none" normalizeH="0" baseline="0" dirty="0" err="1" smtClean="0" bmk="">
                <a:ln>
                  <a:noFill/>
                </a:ln>
                <a:solidFill>
                  <a:schemeClr val="tx1"/>
                </a:solidFill>
                <a:effectLst/>
                <a:latin typeface="Arial Narrow" pitchFamily="34" charset="0"/>
                <a:ea typeface="Calibri" pitchFamily="34" charset="0"/>
                <a:cs typeface="Times New Roman" pitchFamily="18" charset="0"/>
              </a:rPr>
              <a:t>Marnésia</a:t>
            </a:r>
            <a:r>
              <a:rPr kumimoji="0" lang="fr-FR" sz="1100" b="0" i="0" u="none" strike="noStrike" cap="none" normalizeH="0" baseline="0" dirty="0" smtClean="0" bmk="">
                <a:ln>
                  <a:noFill/>
                </a:ln>
                <a:solidFill>
                  <a:schemeClr val="tx1"/>
                </a:solidFill>
                <a:effectLst/>
                <a:latin typeface="Arial Narrow" pitchFamily="34" charset="0"/>
                <a:ea typeface="Calibri" pitchFamily="34" charset="0"/>
                <a:cs typeface="Times New Roman" pitchFamily="18" charset="0"/>
              </a:rPr>
              <a:t> a mis en place dès la rentrée 2015 des conseils inter-cycles et inter-degrés(GS-CP, CM1-CM2-6</a:t>
            </a:r>
            <a:r>
              <a:rPr kumimoji="0" lang="fr-FR" sz="1100" b="0" i="0" u="none" strike="noStrike" cap="none" normalizeH="0" baseline="30000" dirty="0" smtClean="0" bmk="">
                <a:ln>
                  <a:noFill/>
                </a:ln>
                <a:solidFill>
                  <a:schemeClr val="tx1"/>
                </a:solidFill>
                <a:effectLst/>
                <a:latin typeface="Arial Narrow" pitchFamily="34" charset="0"/>
                <a:ea typeface="Calibri" pitchFamily="34" charset="0"/>
                <a:cs typeface="Times New Roman" pitchFamily="18" charset="0"/>
              </a:rPr>
              <a:t>ème</a:t>
            </a:r>
            <a:r>
              <a:rPr kumimoji="0" lang="fr-FR" sz="1100" b="0" i="0" u="none" strike="noStrike" cap="none" normalizeH="0" baseline="0" dirty="0" smtClean="0" bmk="">
                <a:ln>
                  <a:noFill/>
                </a:ln>
                <a:solidFill>
                  <a:schemeClr val="tx1"/>
                </a:solidFill>
                <a:effectLst/>
                <a:latin typeface="Arial Narrow" pitchFamily="34" charset="0"/>
                <a:ea typeface="Calibri" pitchFamily="34" charset="0"/>
                <a:cs typeface="Times New Roman" pitchFamily="18" charset="0"/>
              </a:rPr>
              <a:t>) à l’échelle du réseau afin de partager sur l’ensemble des établissements scolaires la réflexion relative à la continuité pédagogique ainsi que les outils, dispositifs et actions à son service. Des conseils inter-cycles au sein de chaque établissement fonctionnent avec les mêmes objectifs. </a:t>
            </a:r>
            <a:endParaRPr kumimoji="0" lang="fr-FR" sz="7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bmk="">
                <a:ln>
                  <a:noFill/>
                </a:ln>
                <a:solidFill>
                  <a:schemeClr val="tx1"/>
                </a:solidFill>
                <a:effectLst/>
                <a:latin typeface="Arial Narrow" pitchFamily="34" charset="0"/>
                <a:ea typeface="Calibri" pitchFamily="34" charset="0"/>
                <a:cs typeface="Times New Roman" pitchFamily="18" charset="0"/>
              </a:rPr>
              <a:t>La liste des membres est mise à jour chaque année </a:t>
            </a:r>
            <a:r>
              <a:rPr kumimoji="0" lang="fr-FR" sz="11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(cf. ANNEXES).</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70" name="Rectangle 22"/>
          <p:cNvSpPr>
            <a:spLocks noChangeArrowheads="1"/>
          </p:cNvSpPr>
          <p:nvPr/>
        </p:nvSpPr>
        <p:spPr bwMode="auto">
          <a:xfrm>
            <a:off x="2" y="5011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79512" y="1268760"/>
            <a:ext cx="8604448" cy="2046714"/>
          </a:xfrm>
          <a:prstGeom prst="rect">
            <a:avLst/>
          </a:prstGeom>
          <a:solidFill>
            <a:srgbClr val="FFFF00"/>
          </a:solidFill>
          <a:ln w="9525">
            <a:noFill/>
            <a:miter lim="800000"/>
            <a:headEnd/>
            <a:tailEnd/>
          </a:ln>
          <a:effectLst/>
        </p:spPr>
        <p:txBody>
          <a:bodyPr vert="horz" wrap="square" lIns="26979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FICHE – ACTION n° 3.1 :    COOPERER AVEC LES PARENTS ET LES PARTENAIRES </a:t>
            </a:r>
            <a:r>
              <a:rPr kumimoji="0" lang="fr-FR" sz="28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a:t>
            </a:r>
            <a:r>
              <a:rPr kumimoji="0" lang="fr-FR" sz="28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TEMPS D’ECHANGES</a:t>
            </a:r>
            <a:r>
              <a:rPr kumimoji="0" lang="fr-FR" sz="28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Arial Narrow" pitchFamily="34" charset="0"/>
                <a:ea typeface="Calibri" pitchFamily="34" charset="0"/>
                <a:cs typeface="ArialMT"/>
              </a:rPr>
              <a:t>Axe 3 :</a:t>
            </a:r>
            <a:r>
              <a:rPr kumimoji="0" lang="fr-FR" sz="28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28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Mettre en place une école qui coopère utilement avec les parents et les partenaires pour la réussite scolaire</a:t>
            </a:r>
            <a:r>
              <a:rPr kumimoji="0" lang="fr-FR" sz="2800" b="0" i="0" u="none" strike="noStrike" cap="none" normalizeH="0" baseline="0" dirty="0" smtClean="0">
                <a:ln>
                  <a:noFill/>
                </a:ln>
                <a:solidFill>
                  <a:schemeClr val="tx1"/>
                </a:solidFill>
                <a:effectLst/>
                <a:latin typeface="Arial Narrow" pitchFamily="34" charset="0"/>
                <a:ea typeface="Calibri" pitchFamily="34" charset="0"/>
                <a:cs typeface="ArialNarrow"/>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179512" y="4005064"/>
            <a:ext cx="8748464" cy="1769715"/>
          </a:xfrm>
          <a:prstGeom prst="rect">
            <a:avLst/>
          </a:prstGeom>
          <a:solidFill>
            <a:schemeClr val="accent5">
              <a:lumMod val="60000"/>
              <a:lumOff val="40000"/>
            </a:schemeClr>
          </a:solidFill>
          <a:ln w="9525">
            <a:noFill/>
            <a:miter lim="800000"/>
            <a:headEnd/>
            <a:tailEnd/>
          </a:ln>
          <a:effectLst/>
        </p:spPr>
        <p:txBody>
          <a:bodyPr vert="horz" wrap="square" lIns="26979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FICHE – ACTION n° 3.3 :    COOPERER AVEC LES PARENTS ET LES PARTENAIRES – </a:t>
            </a:r>
            <a:r>
              <a:rPr kumimoji="0" lang="fr-FR" sz="2800" b="1" i="0" u="sng"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PARENTS D’ELEVES DELEGUES</a:t>
            </a:r>
            <a:endParaRPr kumimoji="0" lang="fr-FR" sz="28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Arial Narrow" pitchFamily="34" charset="0"/>
                <a:ea typeface="Calibri" pitchFamily="34" charset="0"/>
                <a:cs typeface="ArialMT" charset="0"/>
              </a:rPr>
              <a:t>Axe 3 :</a:t>
            </a:r>
            <a:r>
              <a:rPr kumimoji="0" lang="fr-FR" sz="28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28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Mettre en place une école qui coopère utilement avec les parents et les partenaires pour la réussite scolaire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balthazar-picsou-2.jpg"/>
          <p:cNvPicPr>
            <a:picLocks noGrp="1" noChangeAspect="1"/>
          </p:cNvPicPr>
          <p:nvPr>
            <p:ph idx="1"/>
          </p:nvPr>
        </p:nvPicPr>
        <p:blipFill>
          <a:blip r:embed="rId2" cstate="print"/>
          <a:stretch>
            <a:fillRect/>
          </a:stretch>
        </p:blipFill>
        <p:spPr>
          <a:xfrm>
            <a:off x="603250" y="1970881"/>
            <a:ext cx="7937500" cy="4318000"/>
          </a:xfrm>
        </p:spPr>
      </p:pic>
      <p:sp>
        <p:nvSpPr>
          <p:cNvPr id="5" name="Titre 1"/>
          <p:cNvSpPr>
            <a:spLocks noGrp="1"/>
          </p:cNvSpPr>
          <p:nvPr>
            <p:ph type="title"/>
          </p:nvPr>
        </p:nvSpPr>
        <p:spPr>
          <a:solidFill>
            <a:schemeClr val="accent3"/>
          </a:solidFill>
        </p:spPr>
        <p:style>
          <a:lnRef idx="2">
            <a:schemeClr val="accent2">
              <a:shade val="50000"/>
            </a:schemeClr>
          </a:lnRef>
          <a:fillRef idx="1">
            <a:schemeClr val="accent2"/>
          </a:fillRef>
          <a:effectRef idx="0">
            <a:schemeClr val="accent2"/>
          </a:effectRef>
          <a:fontRef idx="minor">
            <a:schemeClr val="lt1"/>
          </a:fontRef>
        </p:style>
        <p:txBody>
          <a:bodyPr anchor="ctr" anchorCtr="0"/>
          <a:lstStyle/>
          <a:p>
            <a:pPr algn="ctr"/>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Financements</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chor="ctr" anchorCtr="0"/>
          <a:lstStyle/>
          <a:p>
            <a:pPr algn="ctr"/>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Répartition 2017/18</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sz="half" idx="1"/>
          </p:nvPr>
        </p:nvSpPr>
        <p:spPr>
          <a:solidFill>
            <a:schemeClr val="accent1">
              <a:lumMod val="60000"/>
              <a:lumOff val="40000"/>
            </a:schemeClr>
          </a:solidFill>
        </p:spPr>
        <p:txBody>
          <a:bodyPr anchor="ctr" anchorCtr="0">
            <a:normAutofit fontScale="92500" lnSpcReduction="20000"/>
          </a:bodyPr>
          <a:lstStyle/>
          <a:p>
            <a:pPr algn="ctr"/>
            <a:r>
              <a:rPr lang="fr-FR" b="1" dirty="0" smtClean="0"/>
              <a:t>1 / Espaces parents</a:t>
            </a:r>
          </a:p>
          <a:p>
            <a:pPr algn="ctr"/>
            <a:endParaRPr lang="fr-FR" dirty="0" smtClean="0"/>
          </a:p>
          <a:p>
            <a:pPr algn="ctr">
              <a:buFont typeface="Wingdings" pitchFamily="2" charset="2"/>
              <a:buChar char="Ø"/>
            </a:pPr>
            <a:r>
              <a:rPr lang="fr-FR" dirty="0" smtClean="0"/>
              <a:t>Aménagement salle </a:t>
            </a:r>
          </a:p>
          <a:p>
            <a:pPr algn="ctr">
              <a:buNone/>
            </a:pPr>
            <a:r>
              <a:rPr lang="fr-FR" sz="2200" dirty="0" smtClean="0"/>
              <a:t>( fauteuils, tables, etc.)</a:t>
            </a:r>
          </a:p>
          <a:p>
            <a:pPr algn="ctr">
              <a:buFont typeface="Wingdings" pitchFamily="2" charset="2"/>
              <a:buChar char="Ø"/>
            </a:pPr>
            <a:r>
              <a:rPr lang="fr-FR" dirty="0" smtClean="0"/>
              <a:t>Matériel </a:t>
            </a:r>
            <a:r>
              <a:rPr lang="fr-FR" sz="2200" dirty="0" smtClean="0"/>
              <a:t>(ordinateur, imprimante, machines à coudre, outils jardin, etc.)</a:t>
            </a:r>
          </a:p>
          <a:p>
            <a:pPr algn="ctr">
              <a:buFont typeface="Wingdings" pitchFamily="2" charset="2"/>
              <a:buChar char="Ø"/>
            </a:pPr>
            <a:r>
              <a:rPr lang="fr-FR" dirty="0" smtClean="0"/>
              <a:t>Petite fourniture </a:t>
            </a:r>
            <a:r>
              <a:rPr lang="fr-FR" sz="2200" dirty="0" smtClean="0"/>
              <a:t>( papier, stylos, ingrédients cuisine, matériel déco Noël  etc.) </a:t>
            </a:r>
          </a:p>
          <a:p>
            <a:pPr algn="ctr">
              <a:buFont typeface="Wingdings" pitchFamily="2" charset="2"/>
              <a:buChar char="Ø"/>
            </a:pPr>
            <a:r>
              <a:rPr lang="fr-FR" dirty="0" smtClean="0"/>
              <a:t>Interventions de professionnels</a:t>
            </a:r>
            <a:endParaRPr lang="fr-FR" dirty="0"/>
          </a:p>
        </p:txBody>
      </p:sp>
      <p:sp>
        <p:nvSpPr>
          <p:cNvPr id="4" name="Espace réservé du contenu 3"/>
          <p:cNvSpPr>
            <a:spLocks noGrp="1"/>
          </p:cNvSpPr>
          <p:nvPr>
            <p:ph sz="half" idx="2"/>
          </p:nvPr>
        </p:nvSpPr>
        <p:spPr>
          <a:solidFill>
            <a:schemeClr val="accent4">
              <a:lumMod val="60000"/>
              <a:lumOff val="40000"/>
            </a:schemeClr>
          </a:solidFill>
        </p:spPr>
        <p:txBody>
          <a:bodyPr anchor="ctr" anchorCtr="0">
            <a:normAutofit fontScale="92500" lnSpcReduction="20000"/>
          </a:bodyPr>
          <a:lstStyle/>
          <a:p>
            <a:pPr algn="ctr"/>
            <a:endParaRPr lang="fr-FR" b="1" dirty="0" smtClean="0"/>
          </a:p>
          <a:p>
            <a:pPr algn="ctr"/>
            <a:r>
              <a:rPr lang="fr-FR" b="1" dirty="0" smtClean="0"/>
              <a:t>2 / Education à la citoyenneté</a:t>
            </a:r>
          </a:p>
          <a:p>
            <a:pPr algn="ctr">
              <a:buNone/>
            </a:pPr>
            <a:endParaRPr lang="fr-FR" dirty="0" smtClean="0">
              <a:ln>
                <a:solidFill>
                  <a:schemeClr val="accent2">
                    <a:lumMod val="75000"/>
                  </a:schemeClr>
                </a:solidFill>
              </a:ln>
            </a:endParaRPr>
          </a:p>
          <a:p>
            <a:pPr algn="ctr">
              <a:buFont typeface="Wingdings" pitchFamily="2" charset="2"/>
              <a:buChar char="Ø"/>
            </a:pPr>
            <a:r>
              <a:rPr lang="fr-FR" dirty="0" smtClean="0"/>
              <a:t>Semaine du petit citoyen</a:t>
            </a:r>
          </a:p>
          <a:p>
            <a:pPr algn="ctr">
              <a:buFont typeface="Wingdings" pitchFamily="2" charset="2"/>
              <a:buChar char="Ø"/>
            </a:pPr>
            <a:r>
              <a:rPr lang="fr-FR" dirty="0" smtClean="0"/>
              <a:t>Semaine de lutte contre les discriminations (semaine banalisée 5èmes-Mars)</a:t>
            </a:r>
          </a:p>
          <a:p>
            <a:pPr algn="ctr">
              <a:buFont typeface="Wingdings" pitchFamily="2" charset="2"/>
              <a:buChar char="Ø"/>
            </a:pPr>
            <a:r>
              <a:rPr lang="fr-FR" dirty="0" smtClean="0"/>
              <a:t>Semaine de lutte contre le harcèlement</a:t>
            </a:r>
          </a:p>
          <a:p>
            <a:pPr algn="ctr">
              <a:buFont typeface="Wingdings" pitchFamily="2" charset="2"/>
              <a:buChar char="Ø"/>
            </a:pPr>
            <a:r>
              <a:rPr lang="fr-FR" dirty="0" smtClean="0"/>
              <a:t>Visite Institutions République</a:t>
            </a:r>
          </a:p>
          <a:p>
            <a:pPr algn="ctr">
              <a:buFont typeface="Wingdings" pitchFamily="2" charset="2"/>
              <a:buChar char="Ø"/>
            </a:pPr>
            <a:r>
              <a:rPr lang="fr-FR" dirty="0" smtClean="0"/>
              <a:t>Autre projets EMC</a:t>
            </a:r>
          </a:p>
          <a:p>
            <a:pPr algn="ctr"/>
            <a:endParaRPr lang="fr-FR" dirty="0" smtClean="0"/>
          </a:p>
          <a:p>
            <a:pPr algn="ctr"/>
            <a:endParaRPr lang="fr-FR" dirty="0"/>
          </a:p>
        </p:txBody>
      </p:sp>
    </p:spTree>
  </p:cSld>
  <p:clrMapOvr>
    <a:masterClrMapping/>
  </p:clrMapOvr>
  <p:transition spd="slow">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305800" cy="1143000"/>
          </a:xfrm>
          <a:solidFill>
            <a:schemeClr val="accent3">
              <a:lumMod val="40000"/>
              <a:lumOff val="60000"/>
            </a:schemeClr>
          </a:solidFill>
        </p:spPr>
        <p:txBody>
          <a:bodyPr anchor="ctr" anchorCtr="0">
            <a:normAutofit fontScale="90000"/>
          </a:bodyPr>
          <a:lstStyle/>
          <a:p>
            <a:pPr algn="ctr"/>
            <a:r>
              <a:rPr lang="fr-FR" b="1" dirty="0" smtClean="0">
                <a:solidFill>
                  <a:schemeClr val="accent2">
                    <a:lumMod val="75000"/>
                  </a:schemeClr>
                </a:solidFill>
              </a:rPr>
              <a:t>Dispositifs d’aide Ecoles / collège</a:t>
            </a:r>
            <a:endParaRPr lang="fr-FR" b="1" dirty="0">
              <a:solidFill>
                <a:schemeClr val="accent2">
                  <a:lumMod val="75000"/>
                </a:schemeClr>
              </a:solidFill>
            </a:endParaRPr>
          </a:p>
        </p:txBody>
      </p:sp>
      <p:graphicFrame>
        <p:nvGraphicFramePr>
          <p:cNvPr id="3" name="Tableau 2"/>
          <p:cNvGraphicFramePr>
            <a:graphicFrameLocks noGrp="1"/>
          </p:cNvGraphicFramePr>
          <p:nvPr/>
        </p:nvGraphicFramePr>
        <p:xfrm>
          <a:off x="395536" y="1772816"/>
          <a:ext cx="8352930" cy="6051918"/>
        </p:xfrm>
        <a:graphic>
          <a:graphicData uri="http://schemas.openxmlformats.org/drawingml/2006/table">
            <a:tbl>
              <a:tblPr firstRow="1" bandRow="1">
                <a:tableStyleId>{93296810-A885-4BE3-A3E7-6D5BEEA58F35}</a:tableStyleId>
              </a:tblPr>
              <a:tblGrid>
                <a:gridCol w="1670586"/>
                <a:gridCol w="1670586"/>
                <a:gridCol w="1670586"/>
                <a:gridCol w="1670586"/>
                <a:gridCol w="1670586"/>
              </a:tblGrid>
              <a:tr h="950506">
                <a:tc>
                  <a:txBody>
                    <a:bodyPr/>
                    <a:lstStyle/>
                    <a:p>
                      <a:pPr algn="ctr"/>
                      <a:endParaRPr lang="fr-FR" dirty="0"/>
                    </a:p>
                  </a:txBody>
                  <a:tcPr anchor="ctr"/>
                </a:tc>
                <a:tc>
                  <a:txBody>
                    <a:bodyPr/>
                    <a:lstStyle/>
                    <a:p>
                      <a:pPr algn="ctr"/>
                      <a:r>
                        <a:rPr lang="fr-FR" dirty="0" smtClean="0"/>
                        <a:t>Ecoles</a:t>
                      </a:r>
                      <a:r>
                        <a:rPr lang="fr-FR" baseline="0" dirty="0" smtClean="0"/>
                        <a:t> </a:t>
                      </a:r>
                    </a:p>
                    <a:p>
                      <a:pPr algn="ctr"/>
                      <a:r>
                        <a:rPr lang="fr-FR" baseline="0" dirty="0" smtClean="0"/>
                        <a:t>Elémentaires</a:t>
                      </a:r>
                      <a:endParaRPr lang="fr-FR" dirty="0"/>
                    </a:p>
                  </a:txBody>
                  <a:tcPr anchor="ctr"/>
                </a:tc>
                <a:tc>
                  <a:txBody>
                    <a:bodyPr/>
                    <a:lstStyle/>
                    <a:p>
                      <a:pPr algn="ctr"/>
                      <a:r>
                        <a:rPr lang="fr-FR" dirty="0" smtClean="0"/>
                        <a:t>Ecoles</a:t>
                      </a:r>
                    </a:p>
                    <a:p>
                      <a:pPr algn="ctr"/>
                      <a:r>
                        <a:rPr lang="fr-FR" dirty="0" smtClean="0"/>
                        <a:t>Maternelles</a:t>
                      </a:r>
                      <a:endParaRPr lang="fr-FR" dirty="0"/>
                    </a:p>
                  </a:txBody>
                  <a:tcPr anchor="ctr"/>
                </a:tc>
                <a:tc>
                  <a:txBody>
                    <a:bodyPr/>
                    <a:lstStyle/>
                    <a:p>
                      <a:pPr algn="ctr"/>
                      <a:r>
                        <a:rPr lang="fr-FR" dirty="0" smtClean="0"/>
                        <a:t>Collège</a:t>
                      </a:r>
                      <a:endParaRPr lang="fr-FR" dirty="0"/>
                    </a:p>
                  </a:txBody>
                  <a:tcPr anchor="ctr"/>
                </a:tc>
                <a:tc>
                  <a:txBody>
                    <a:bodyPr/>
                    <a:lstStyle/>
                    <a:p>
                      <a:pPr algn="ctr"/>
                      <a:r>
                        <a:rPr lang="fr-FR" dirty="0" smtClean="0"/>
                        <a:t>Total</a:t>
                      </a:r>
                    </a:p>
                    <a:p>
                      <a:pPr algn="ctr"/>
                      <a:r>
                        <a:rPr lang="fr-FR" dirty="0" err="1" smtClean="0"/>
                        <a:t>Rep</a:t>
                      </a:r>
                      <a:r>
                        <a:rPr lang="fr-FR" baseline="0" dirty="0" smtClean="0"/>
                        <a:t>+</a:t>
                      </a:r>
                      <a:endParaRPr lang="fr-FR" dirty="0"/>
                    </a:p>
                  </a:txBody>
                  <a:tcPr anchor="ctr"/>
                </a:tc>
              </a:tr>
              <a:tr h="950506">
                <a:tc>
                  <a:txBody>
                    <a:bodyPr/>
                    <a:lstStyle/>
                    <a:p>
                      <a:pPr algn="ctr"/>
                      <a:r>
                        <a:rPr lang="fr-FR" b="1" dirty="0" smtClean="0"/>
                        <a:t>CLAS</a:t>
                      </a:r>
                      <a:endParaRPr lang="fr-FR" b="1" dirty="0"/>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baseline="0" dirty="0" smtClean="0"/>
                        <a:t>17 Fischart</a:t>
                      </a:r>
                      <a:endParaRPr lang="fr-FR" b="1" dirty="0" smtClean="0"/>
                    </a:p>
                    <a:p>
                      <a:pPr algn="ctr"/>
                      <a:r>
                        <a:rPr lang="fr-FR" b="1" dirty="0" smtClean="0"/>
                        <a:t>17 </a:t>
                      </a:r>
                      <a:r>
                        <a:rPr lang="fr-FR" b="1" dirty="0" err="1" smtClean="0"/>
                        <a:t>Meinau</a:t>
                      </a:r>
                      <a:r>
                        <a:rPr lang="fr-FR" b="1"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3</a:t>
                      </a:r>
                      <a:r>
                        <a:rPr lang="fr-FR" b="1" baseline="0" dirty="0" smtClean="0"/>
                        <a:t> Canardière</a:t>
                      </a:r>
                    </a:p>
                  </a:txBody>
                  <a:tcPr anchor="ctr">
                    <a:solidFill>
                      <a:schemeClr val="bg2">
                        <a:lumMod val="90000"/>
                      </a:schemeClr>
                    </a:solidFill>
                  </a:tcPr>
                </a:tc>
                <a:tc>
                  <a:txBody>
                    <a:bodyPr/>
                    <a:lstStyle/>
                    <a:p>
                      <a:pPr algn="ctr"/>
                      <a:endParaRPr lang="fr-FR" b="1" dirty="0"/>
                    </a:p>
                  </a:txBody>
                  <a:tcPr anchor="ctr">
                    <a:blipFill>
                      <a:blip r:embed="rId2"/>
                      <a:tile tx="0" ty="0" sx="100000" sy="100000" flip="none" algn="tl"/>
                    </a:blipFill>
                  </a:tcPr>
                </a:tc>
                <a:tc>
                  <a:txBody>
                    <a:bodyPr/>
                    <a:lstStyle/>
                    <a:p>
                      <a:pPr algn="ctr"/>
                      <a:r>
                        <a:rPr lang="fr-FR" b="1" dirty="0" smtClean="0"/>
                        <a:t>4</a:t>
                      </a:r>
                      <a:endParaRPr lang="fr-FR" b="1" dirty="0"/>
                    </a:p>
                  </a:txBody>
                  <a:tcPr anchor="ctr">
                    <a:solidFill>
                      <a:schemeClr val="bg2">
                        <a:lumMod val="90000"/>
                      </a:schemeClr>
                    </a:solidFill>
                  </a:tcPr>
                </a:tc>
                <a:tc>
                  <a:txBody>
                    <a:bodyPr/>
                    <a:lstStyle/>
                    <a:p>
                      <a:pPr algn="ctr"/>
                      <a:r>
                        <a:rPr lang="fr-FR" b="1" dirty="0" smtClean="0">
                          <a:solidFill>
                            <a:srgbClr val="7030A0"/>
                          </a:solidFill>
                        </a:rPr>
                        <a:t>41</a:t>
                      </a:r>
                      <a:endParaRPr lang="fr-FR" b="1" dirty="0">
                        <a:solidFill>
                          <a:srgbClr val="7030A0"/>
                        </a:solidFill>
                      </a:endParaRPr>
                    </a:p>
                  </a:txBody>
                  <a:tcPr anchor="ctr">
                    <a:solidFill>
                      <a:schemeClr val="bg2">
                        <a:lumMod val="90000"/>
                      </a:schemeClr>
                    </a:solidFill>
                  </a:tcPr>
                </a:tc>
              </a:tr>
              <a:tr h="950506">
                <a:tc>
                  <a:txBody>
                    <a:bodyPr/>
                    <a:lstStyle/>
                    <a:p>
                      <a:pPr algn="ctr"/>
                      <a:r>
                        <a:rPr lang="fr-FR" b="1" dirty="0" smtClean="0"/>
                        <a:t>AFEV</a:t>
                      </a:r>
                      <a:endParaRPr lang="fr-FR" b="1" dirty="0"/>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8 Fischart</a:t>
                      </a:r>
                    </a:p>
                    <a:p>
                      <a:pPr algn="ctr"/>
                      <a:r>
                        <a:rPr lang="fr-FR" b="1" dirty="0" smtClean="0"/>
                        <a:t>8 </a:t>
                      </a:r>
                      <a:r>
                        <a:rPr lang="fr-FR" b="1" dirty="0" err="1" smtClean="0"/>
                        <a:t>Meinau</a:t>
                      </a:r>
                      <a:endParaRPr lang="fr-FR" b="1" dirty="0" smtClean="0"/>
                    </a:p>
                    <a:p>
                      <a:pPr algn="ctr"/>
                      <a:r>
                        <a:rPr lang="fr-FR" b="1" dirty="0" smtClean="0"/>
                        <a:t>3 Canardière  (1 CHAM)+ 11 en attente dont 8 CHAM</a:t>
                      </a:r>
                    </a:p>
                  </a:txBody>
                  <a:tcPr anchor="ctr">
                    <a:solidFill>
                      <a:schemeClr val="accent1">
                        <a:lumMod val="60000"/>
                        <a:lumOff val="40000"/>
                      </a:schemeClr>
                    </a:solidFill>
                  </a:tcPr>
                </a:tc>
                <a:tc>
                  <a:txBody>
                    <a:bodyPr/>
                    <a:lstStyle/>
                    <a:p>
                      <a:pPr algn="ctr"/>
                      <a:r>
                        <a:rPr lang="fr-FR" b="1" dirty="0" smtClean="0"/>
                        <a:t>Pas encore </a:t>
                      </a:r>
                      <a:r>
                        <a:rPr lang="fr-FR" b="1" dirty="0" smtClean="0"/>
                        <a:t>de suivis</a:t>
                      </a:r>
                    </a:p>
                    <a:p>
                      <a:pPr algn="ctr"/>
                      <a:r>
                        <a:rPr lang="fr-FR" b="1" dirty="0" smtClean="0"/>
                        <a:t>(16 places GS)</a:t>
                      </a:r>
                      <a:endParaRPr lang="fr-FR" b="1" dirty="0"/>
                    </a:p>
                  </a:txBody>
                  <a:tcPr anchor="ctr">
                    <a:solidFill>
                      <a:schemeClr val="accent1">
                        <a:lumMod val="60000"/>
                        <a:lumOff val="40000"/>
                      </a:schemeClr>
                    </a:solidFill>
                  </a:tcPr>
                </a:tc>
                <a:tc>
                  <a:txBody>
                    <a:bodyPr/>
                    <a:lstStyle/>
                    <a:p>
                      <a:pPr algn="ctr"/>
                      <a:r>
                        <a:rPr lang="fr-FR" b="1" dirty="0" smtClean="0"/>
                        <a:t>10</a:t>
                      </a:r>
                      <a:endParaRPr lang="fr-FR" b="1" dirty="0"/>
                    </a:p>
                  </a:txBody>
                  <a:tcPr anchor="ctr">
                    <a:solidFill>
                      <a:schemeClr val="accent1">
                        <a:lumMod val="60000"/>
                        <a:lumOff val="40000"/>
                      </a:schemeClr>
                    </a:solidFill>
                  </a:tcPr>
                </a:tc>
                <a:tc>
                  <a:txBody>
                    <a:bodyPr/>
                    <a:lstStyle/>
                    <a:p>
                      <a:pPr algn="ctr"/>
                      <a:r>
                        <a:rPr lang="fr-FR" b="1" dirty="0" smtClean="0">
                          <a:solidFill>
                            <a:srgbClr val="7030A0"/>
                          </a:solidFill>
                        </a:rPr>
                        <a:t>29</a:t>
                      </a:r>
                      <a:endParaRPr lang="fr-FR" b="1" dirty="0">
                        <a:solidFill>
                          <a:srgbClr val="7030A0"/>
                        </a:solidFill>
                      </a:endParaRPr>
                    </a:p>
                  </a:txBody>
                  <a:tcPr anchor="ctr">
                    <a:solidFill>
                      <a:schemeClr val="accent1">
                        <a:lumMod val="60000"/>
                        <a:lumOff val="40000"/>
                      </a:schemeClr>
                    </a:solidFill>
                  </a:tcPr>
                </a:tc>
              </a:tr>
              <a:tr h="950506">
                <a:tc>
                  <a:txBody>
                    <a:bodyPr/>
                    <a:lstStyle/>
                    <a:p>
                      <a:pPr algn="ctr"/>
                      <a:r>
                        <a:rPr lang="fr-FR" b="1" dirty="0" smtClean="0"/>
                        <a:t>PRE</a:t>
                      </a:r>
                      <a:endParaRPr lang="fr-FR" b="1" dirty="0"/>
                    </a:p>
                  </a:txBody>
                  <a:tcPr anchor="ctr">
                    <a:solidFill>
                      <a:schemeClr val="accent3">
                        <a:lumMod val="40000"/>
                        <a:lumOff val="60000"/>
                      </a:schemeClr>
                    </a:solidFill>
                  </a:tcPr>
                </a:tc>
                <a:tc>
                  <a:txBody>
                    <a:bodyPr/>
                    <a:lstStyle/>
                    <a:p>
                      <a:pPr algn="ctr"/>
                      <a:r>
                        <a:rPr lang="fr-FR" b="1" dirty="0" smtClean="0"/>
                        <a:t>3 Fischart</a:t>
                      </a:r>
                    </a:p>
                    <a:p>
                      <a:pPr algn="ctr"/>
                      <a:r>
                        <a:rPr lang="fr-FR" b="1" dirty="0" smtClean="0"/>
                        <a:t>5 Canardière</a:t>
                      </a:r>
                    </a:p>
                    <a:p>
                      <a:pPr algn="ctr"/>
                      <a:r>
                        <a:rPr lang="fr-FR" b="1" dirty="0" smtClean="0"/>
                        <a:t>1 </a:t>
                      </a:r>
                      <a:r>
                        <a:rPr lang="fr-FR" b="1" dirty="0" err="1" smtClean="0"/>
                        <a:t>Meinau</a:t>
                      </a:r>
                      <a:endParaRPr lang="fr-FR" b="1" dirty="0" smtClean="0"/>
                    </a:p>
                    <a:p>
                      <a:pPr algn="ctr"/>
                      <a:r>
                        <a:rPr lang="fr-FR" b="1" dirty="0" smtClean="0"/>
                        <a:t>(+1 en attenta</a:t>
                      </a:r>
                      <a:r>
                        <a:rPr lang="fr-FR" b="1" baseline="0" dirty="0" smtClean="0"/>
                        <a:t> </a:t>
                      </a:r>
                      <a:r>
                        <a:rPr lang="fr-FR" b="1" baseline="0" dirty="0" err="1" smtClean="0"/>
                        <a:t>Meinau</a:t>
                      </a:r>
                      <a:r>
                        <a:rPr lang="fr-FR" b="1" baseline="0" dirty="0" smtClean="0"/>
                        <a:t>)</a:t>
                      </a:r>
                      <a:endParaRPr lang="fr-FR" b="1" dirty="0"/>
                    </a:p>
                  </a:txBody>
                  <a:tcPr anchor="ctr">
                    <a:solidFill>
                      <a:schemeClr val="accent3">
                        <a:lumMod val="40000"/>
                        <a:lumOff val="60000"/>
                      </a:schemeClr>
                    </a:solidFill>
                  </a:tcPr>
                </a:tc>
                <a:tc>
                  <a:txBody>
                    <a:bodyPr/>
                    <a:lstStyle/>
                    <a:p>
                      <a:pPr algn="ctr"/>
                      <a:r>
                        <a:rPr lang="fr-FR" b="1" dirty="0" smtClean="0"/>
                        <a:t>1</a:t>
                      </a:r>
                      <a:r>
                        <a:rPr lang="fr-FR" b="1" baseline="0" dirty="0" smtClean="0"/>
                        <a:t> Mat </a:t>
                      </a:r>
                      <a:r>
                        <a:rPr lang="fr-FR" b="1" baseline="0" dirty="0" err="1" smtClean="0"/>
                        <a:t>Meinau</a:t>
                      </a:r>
                      <a:endParaRPr lang="fr-FR" b="1" baseline="0" dirty="0" smtClean="0"/>
                    </a:p>
                    <a:p>
                      <a:pPr algn="ctr"/>
                      <a:r>
                        <a:rPr lang="fr-FR" b="1" baseline="0" dirty="0" smtClean="0"/>
                        <a:t>3 en attente Mat Lezay</a:t>
                      </a:r>
                      <a:endParaRPr lang="fr-FR" b="1" dirty="0"/>
                    </a:p>
                  </a:txBody>
                  <a:tcPr anchor="ctr">
                    <a:solidFill>
                      <a:schemeClr val="accent3">
                        <a:lumMod val="40000"/>
                        <a:lumOff val="60000"/>
                      </a:schemeClr>
                    </a:solidFill>
                  </a:tcPr>
                </a:tc>
                <a:tc>
                  <a:txBody>
                    <a:bodyPr/>
                    <a:lstStyle/>
                    <a:p>
                      <a:pPr algn="ctr"/>
                      <a:r>
                        <a:rPr lang="fr-FR" b="1" dirty="0" smtClean="0"/>
                        <a:t>16 </a:t>
                      </a:r>
                    </a:p>
                    <a:p>
                      <a:pPr algn="ctr"/>
                      <a:r>
                        <a:rPr lang="fr-FR" b="1" baseline="0" dirty="0" smtClean="0"/>
                        <a:t>6 en attente</a:t>
                      </a:r>
                      <a:endParaRPr lang="fr-FR" b="1" dirty="0"/>
                    </a:p>
                  </a:txBody>
                  <a:tcPr anchor="ctr">
                    <a:solidFill>
                      <a:schemeClr val="accent3">
                        <a:lumMod val="40000"/>
                        <a:lumOff val="60000"/>
                      </a:schemeClr>
                    </a:solidFill>
                  </a:tcPr>
                </a:tc>
                <a:tc>
                  <a:txBody>
                    <a:bodyPr/>
                    <a:lstStyle/>
                    <a:p>
                      <a:pPr algn="ctr"/>
                      <a:r>
                        <a:rPr lang="fr-FR" b="1" dirty="0" smtClean="0">
                          <a:solidFill>
                            <a:srgbClr val="7030A0"/>
                          </a:solidFill>
                        </a:rPr>
                        <a:t>26</a:t>
                      </a:r>
                      <a:r>
                        <a:rPr lang="fr-FR" b="1" baseline="0" dirty="0" smtClean="0">
                          <a:solidFill>
                            <a:srgbClr val="7030A0"/>
                          </a:solidFill>
                        </a:rPr>
                        <a:t> en cours</a:t>
                      </a:r>
                    </a:p>
                    <a:p>
                      <a:pPr algn="ctr"/>
                      <a:r>
                        <a:rPr lang="fr-FR" b="1" baseline="0" dirty="0" smtClean="0">
                          <a:solidFill>
                            <a:srgbClr val="7030A0"/>
                          </a:solidFill>
                        </a:rPr>
                        <a:t>10 en attentes</a:t>
                      </a:r>
                      <a:endParaRPr lang="fr-FR" b="1" dirty="0">
                        <a:solidFill>
                          <a:srgbClr val="7030A0"/>
                        </a:solidFill>
                      </a:endParaRPr>
                    </a:p>
                  </a:txBody>
                  <a:tcPr anchor="ctr">
                    <a:solidFill>
                      <a:schemeClr val="accent3">
                        <a:lumMod val="40000"/>
                        <a:lumOff val="60000"/>
                      </a:schemeClr>
                    </a:solidFill>
                  </a:tcPr>
                </a:tc>
              </a:tr>
              <a:tr h="950506">
                <a:tc>
                  <a:txBody>
                    <a:bodyPr/>
                    <a:lstStyle/>
                    <a:p>
                      <a:pPr algn="ctr"/>
                      <a:r>
                        <a:rPr lang="fr-FR" b="1" dirty="0" smtClean="0"/>
                        <a:t>Total</a:t>
                      </a:r>
                    </a:p>
                    <a:p>
                      <a:pPr algn="ctr"/>
                      <a:r>
                        <a:rPr lang="fr-FR" b="1" dirty="0" smtClean="0"/>
                        <a:t>Suivis</a:t>
                      </a:r>
                      <a:endParaRPr lang="fr-FR" b="1" dirty="0"/>
                    </a:p>
                  </a:txBody>
                  <a:tcPr anchor="ctr"/>
                </a:tc>
                <a:tc>
                  <a:txBody>
                    <a:bodyPr/>
                    <a:lstStyle/>
                    <a:p>
                      <a:pPr algn="ctr"/>
                      <a:r>
                        <a:rPr lang="fr-FR" b="1" dirty="0" smtClean="0">
                          <a:solidFill>
                            <a:schemeClr val="accent5">
                              <a:lumMod val="50000"/>
                            </a:schemeClr>
                          </a:solidFill>
                        </a:rPr>
                        <a:t>65</a:t>
                      </a:r>
                      <a:endParaRPr lang="fr-FR" b="1" dirty="0">
                        <a:solidFill>
                          <a:schemeClr val="accent5">
                            <a:lumMod val="50000"/>
                          </a:schemeClr>
                        </a:solidFill>
                      </a:endParaRPr>
                    </a:p>
                  </a:txBody>
                  <a:tcPr anchor="ctr"/>
                </a:tc>
                <a:tc>
                  <a:txBody>
                    <a:bodyPr/>
                    <a:lstStyle/>
                    <a:p>
                      <a:pPr algn="ctr"/>
                      <a:r>
                        <a:rPr lang="fr-FR" b="1" dirty="0" smtClean="0">
                          <a:solidFill>
                            <a:schemeClr val="accent5">
                              <a:lumMod val="50000"/>
                            </a:schemeClr>
                          </a:solidFill>
                        </a:rPr>
                        <a:t>1</a:t>
                      </a:r>
                      <a:endParaRPr lang="fr-FR" b="1" dirty="0">
                        <a:solidFill>
                          <a:schemeClr val="accent5">
                            <a:lumMod val="50000"/>
                          </a:schemeClr>
                        </a:solidFill>
                      </a:endParaRPr>
                    </a:p>
                  </a:txBody>
                  <a:tcPr anchor="ctr"/>
                </a:tc>
                <a:tc>
                  <a:txBody>
                    <a:bodyPr/>
                    <a:lstStyle/>
                    <a:p>
                      <a:pPr algn="ctr"/>
                      <a:r>
                        <a:rPr lang="fr-FR" b="1" dirty="0" smtClean="0">
                          <a:solidFill>
                            <a:schemeClr val="accent5">
                              <a:lumMod val="50000"/>
                            </a:schemeClr>
                          </a:solidFill>
                        </a:rPr>
                        <a:t>30</a:t>
                      </a:r>
                      <a:endParaRPr lang="fr-FR" b="1" dirty="0">
                        <a:solidFill>
                          <a:schemeClr val="accent5">
                            <a:lumMod val="50000"/>
                          </a:schemeClr>
                        </a:solidFill>
                      </a:endParaRPr>
                    </a:p>
                  </a:txBody>
                  <a:tcPr anchor="ctr"/>
                </a:tc>
                <a:tc>
                  <a:txBody>
                    <a:bodyPr/>
                    <a:lstStyle/>
                    <a:p>
                      <a:pPr algn="ctr"/>
                      <a:r>
                        <a:rPr lang="fr-FR" b="1" dirty="0" smtClean="0">
                          <a:solidFill>
                            <a:srgbClr val="FF0000"/>
                          </a:solidFill>
                        </a:rPr>
                        <a:t>96 suivis sur</a:t>
                      </a:r>
                      <a:r>
                        <a:rPr lang="fr-FR" b="1" baseline="0" dirty="0" smtClean="0">
                          <a:solidFill>
                            <a:srgbClr val="FF0000"/>
                          </a:solidFill>
                        </a:rPr>
                        <a:t> </a:t>
                      </a:r>
                    </a:p>
                    <a:p>
                      <a:pPr algn="ctr"/>
                      <a:r>
                        <a:rPr lang="fr-FR" b="1" baseline="0" dirty="0" smtClean="0">
                          <a:solidFill>
                            <a:srgbClr val="FF0000"/>
                          </a:solidFill>
                        </a:rPr>
                        <a:t>3 dispositifs</a:t>
                      </a:r>
                    </a:p>
                    <a:p>
                      <a:pPr algn="ctr"/>
                      <a:r>
                        <a:rPr lang="fr-FR" b="1" baseline="0" dirty="0" smtClean="0">
                          <a:solidFill>
                            <a:srgbClr val="FF0000"/>
                          </a:solidFill>
                        </a:rPr>
                        <a:t>REP+</a:t>
                      </a:r>
                      <a:endParaRPr lang="fr-FR" b="1" dirty="0">
                        <a:solidFill>
                          <a:srgbClr val="FF0000"/>
                        </a:solidFill>
                      </a:endParaRPr>
                    </a:p>
                  </a:txBody>
                  <a:tcPr anchor="ctr"/>
                </a:tc>
              </a:tr>
            </a:tbl>
          </a:graphicData>
        </a:graphic>
      </p:graphicFrame>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chor="ctr" anchorCtr="0">
            <a:normAutofit/>
          </a:bodyPr>
          <a:lstStyle/>
          <a:p>
            <a:pPr algn="ctr"/>
            <a:r>
              <a:rPr lang="fr-FR" sz="4000" b="1" dirty="0" smtClean="0"/>
              <a:t>ORDRE DU JOUR COPIL 13/12/17</a:t>
            </a:r>
            <a:endParaRPr lang="fr-FR" sz="4000" b="1" dirty="0"/>
          </a:p>
        </p:txBody>
      </p:sp>
      <p:sp>
        <p:nvSpPr>
          <p:cNvPr id="3" name="Espace réservé du contenu 2"/>
          <p:cNvSpPr>
            <a:spLocks noGrp="1"/>
          </p:cNvSpPr>
          <p:nvPr>
            <p:ph idx="1"/>
          </p:nvPr>
        </p:nvSpPr>
        <p:spPr>
          <a:solidFill>
            <a:schemeClr val="accent3">
              <a:lumMod val="60000"/>
              <a:lumOff val="40000"/>
            </a:schemeClr>
          </a:solidFill>
        </p:spPr>
        <p:txBody>
          <a:bodyPr>
            <a:normAutofit fontScale="55000" lnSpcReduction="20000"/>
          </a:bodyPr>
          <a:lstStyle/>
          <a:p>
            <a:pPr>
              <a:buNone/>
            </a:pPr>
            <a:r>
              <a:rPr lang="fr-FR" b="1" dirty="0" smtClean="0"/>
              <a:t> </a:t>
            </a:r>
            <a:endParaRPr lang="fr-FR" dirty="0" smtClean="0"/>
          </a:p>
          <a:p>
            <a:pPr lvl="0"/>
            <a:r>
              <a:rPr lang="fr-FR" sz="3300" b="1" dirty="0" smtClean="0"/>
              <a:t>Rentrée 2017</a:t>
            </a:r>
          </a:p>
          <a:p>
            <a:pPr lvl="1"/>
            <a:r>
              <a:rPr lang="fr-FR" sz="3300" dirty="0" smtClean="0"/>
              <a:t>Effectifs</a:t>
            </a:r>
          </a:p>
          <a:p>
            <a:pPr lvl="1"/>
            <a:r>
              <a:rPr lang="fr-FR" sz="3300" dirty="0" smtClean="0"/>
              <a:t>Effectifs bilingues</a:t>
            </a:r>
          </a:p>
          <a:p>
            <a:pPr lvl="1"/>
            <a:r>
              <a:rPr lang="fr-FR" sz="3300" dirty="0" smtClean="0"/>
              <a:t>Organisation pédagogique</a:t>
            </a:r>
          </a:p>
          <a:p>
            <a:pPr lvl="1"/>
            <a:r>
              <a:rPr lang="fr-FR" sz="3300" dirty="0" smtClean="0"/>
              <a:t>Résultats DNB</a:t>
            </a:r>
          </a:p>
          <a:p>
            <a:pPr lvl="1"/>
            <a:r>
              <a:rPr lang="fr-FR" sz="3300" dirty="0" smtClean="0"/>
              <a:t>Evaluations 6èmes</a:t>
            </a:r>
          </a:p>
          <a:p>
            <a:pPr>
              <a:buNone/>
            </a:pPr>
            <a:r>
              <a:rPr lang="fr-FR" dirty="0" smtClean="0"/>
              <a:t> </a:t>
            </a:r>
          </a:p>
          <a:p>
            <a:pPr lvl="0"/>
            <a:r>
              <a:rPr lang="fr-FR" sz="2900" b="1" dirty="0" smtClean="0"/>
              <a:t>Projet de réseau  (suivi, évaluation, nouvelles fiches parentalité)</a:t>
            </a:r>
          </a:p>
          <a:p>
            <a:pPr lvl="0"/>
            <a:r>
              <a:rPr lang="fr-FR" sz="2900" b="1" dirty="0" smtClean="0"/>
              <a:t>CEC et CC3</a:t>
            </a:r>
          </a:p>
          <a:p>
            <a:pPr lvl="0"/>
            <a:r>
              <a:rPr lang="fr-FR" sz="2900" b="1" dirty="0" smtClean="0"/>
              <a:t>Indicateurs réseau premier degré</a:t>
            </a:r>
          </a:p>
          <a:p>
            <a:pPr lvl="0"/>
            <a:r>
              <a:rPr lang="fr-FR" sz="2900" b="1" dirty="0" smtClean="0"/>
              <a:t>Problématiques inter degrés</a:t>
            </a:r>
          </a:p>
          <a:p>
            <a:pPr lvl="0"/>
            <a:r>
              <a:rPr lang="fr-FR" sz="2900" b="1" dirty="0" smtClean="0"/>
              <a:t>Axes de travail / Projets Ecoles 2017/18</a:t>
            </a:r>
          </a:p>
          <a:p>
            <a:pPr lvl="0"/>
            <a:r>
              <a:rPr lang="fr-FR" sz="2900" b="1" dirty="0" smtClean="0"/>
              <a:t>Dispositifs CLAS / AFEV / PRE</a:t>
            </a:r>
          </a:p>
          <a:p>
            <a:pPr lvl="0"/>
            <a:r>
              <a:rPr lang="fr-FR" sz="2900" b="1" dirty="0" smtClean="0"/>
              <a:t>Formations inter-degrés</a:t>
            </a:r>
          </a:p>
          <a:p>
            <a:pPr lvl="0"/>
            <a:r>
              <a:rPr lang="fr-FR" sz="2900" b="1" dirty="0" smtClean="0"/>
              <a:t>Financement de projets</a:t>
            </a:r>
          </a:p>
          <a:p>
            <a:pPr lvl="0"/>
            <a:r>
              <a:rPr lang="fr-FR" dirty="0" smtClean="0"/>
              <a:t>Divers</a:t>
            </a:r>
          </a:p>
          <a:p>
            <a:endParaRPr lang="fr-FR" dirty="0"/>
          </a:p>
        </p:txBody>
      </p:sp>
    </p:spTree>
  </p:cSld>
  <p:clrMapOvr>
    <a:masterClrMapping/>
  </p:clrMapOvr>
  <p:transition spd="slow">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solidFill>
            <a:schemeClr val="accent3">
              <a:lumMod val="60000"/>
              <a:lumOff val="40000"/>
            </a:schemeClr>
          </a:solidFill>
        </p:spPr>
        <p:txBody>
          <a:bodyPr/>
          <a:lstStyle/>
          <a:p>
            <a:pPr algn="ctr"/>
            <a:r>
              <a:rPr lang="fr-FR" dirty="0" smtClean="0"/>
              <a:t>Difficultés</a:t>
            </a:r>
            <a:endParaRPr lang="fr-FR" dirty="0"/>
          </a:p>
        </p:txBody>
      </p:sp>
      <p:sp>
        <p:nvSpPr>
          <p:cNvPr id="4" name="Espace réservé du texte 3"/>
          <p:cNvSpPr>
            <a:spLocks noGrp="1"/>
          </p:cNvSpPr>
          <p:nvPr>
            <p:ph type="body" sz="half" idx="3"/>
          </p:nvPr>
        </p:nvSpPr>
        <p:spPr>
          <a:solidFill>
            <a:schemeClr val="accent1">
              <a:lumMod val="60000"/>
              <a:lumOff val="40000"/>
            </a:schemeClr>
          </a:solidFill>
        </p:spPr>
        <p:txBody>
          <a:bodyPr/>
          <a:lstStyle/>
          <a:p>
            <a:pPr algn="ctr"/>
            <a:r>
              <a:rPr lang="fr-FR" dirty="0" smtClean="0"/>
              <a:t>Propositions</a:t>
            </a:r>
            <a:endParaRPr lang="fr-FR" dirty="0"/>
          </a:p>
        </p:txBody>
      </p:sp>
      <p:sp>
        <p:nvSpPr>
          <p:cNvPr id="5" name="Espace réservé du contenu 4"/>
          <p:cNvSpPr>
            <a:spLocks noGrp="1"/>
          </p:cNvSpPr>
          <p:nvPr>
            <p:ph sz="quarter" idx="2"/>
          </p:nvPr>
        </p:nvSpPr>
        <p:spPr>
          <a:solidFill>
            <a:schemeClr val="accent3">
              <a:lumMod val="20000"/>
              <a:lumOff val="80000"/>
            </a:schemeClr>
          </a:solidFill>
        </p:spPr>
        <p:txBody>
          <a:bodyPr>
            <a:normAutofit fontScale="92500"/>
          </a:bodyPr>
          <a:lstStyle/>
          <a:p>
            <a:pPr>
              <a:buFont typeface="Arial" pitchFamily="34" charset="0"/>
              <a:buChar char="•"/>
            </a:pPr>
            <a:r>
              <a:rPr lang="fr-FR" dirty="0" smtClean="0"/>
              <a:t>Démarrage tardif malgré  présentation dispositifs rentrée  CM +CE </a:t>
            </a:r>
          </a:p>
          <a:p>
            <a:pPr>
              <a:buFont typeface="Arial" pitchFamily="34" charset="0"/>
              <a:buChar char="•"/>
            </a:pPr>
            <a:r>
              <a:rPr lang="fr-FR" dirty="0" smtClean="0"/>
              <a:t> Retour des fiches navettes fastidieux</a:t>
            </a:r>
          </a:p>
          <a:p>
            <a:pPr>
              <a:buFont typeface="Arial" pitchFamily="34" charset="0"/>
              <a:buChar char="•"/>
            </a:pPr>
            <a:r>
              <a:rPr lang="fr-FR" dirty="0" smtClean="0"/>
              <a:t> Fiches navettes non complétées ( Difficultés scolaires, coordonnées etc.)</a:t>
            </a:r>
          </a:p>
          <a:p>
            <a:pPr>
              <a:buFont typeface="Arial" pitchFamily="34" charset="0"/>
              <a:buChar char="•"/>
            </a:pPr>
            <a:r>
              <a:rPr lang="fr-FR" dirty="0" smtClean="0"/>
              <a:t> Difficulté de joindre/ </a:t>
            </a:r>
            <a:r>
              <a:rPr lang="fr-FR" dirty="0" err="1" smtClean="0"/>
              <a:t>rdv</a:t>
            </a:r>
            <a:r>
              <a:rPr lang="fr-FR" dirty="0" smtClean="0"/>
              <a:t> avec les familles ( AFEV)</a:t>
            </a:r>
          </a:p>
          <a:p>
            <a:pPr>
              <a:buFont typeface="Arial" pitchFamily="34" charset="0"/>
              <a:buChar char="•"/>
            </a:pPr>
            <a:r>
              <a:rPr lang="fr-FR" dirty="0" smtClean="0"/>
              <a:t> Groupe CLAS difficile au collège</a:t>
            </a:r>
          </a:p>
          <a:p>
            <a:endParaRPr lang="fr-FR" dirty="0"/>
          </a:p>
        </p:txBody>
      </p:sp>
      <p:sp>
        <p:nvSpPr>
          <p:cNvPr id="6" name="Espace réservé du contenu 5"/>
          <p:cNvSpPr>
            <a:spLocks noGrp="1"/>
          </p:cNvSpPr>
          <p:nvPr>
            <p:ph sz="quarter" idx="4"/>
          </p:nvPr>
        </p:nvSpPr>
        <p:spPr>
          <a:solidFill>
            <a:schemeClr val="accent1">
              <a:lumMod val="20000"/>
              <a:lumOff val="80000"/>
            </a:schemeClr>
          </a:solidFill>
        </p:spPr>
        <p:txBody>
          <a:bodyPr/>
          <a:lstStyle/>
          <a:p>
            <a:pPr>
              <a:buFont typeface="Arial" pitchFamily="34" charset="0"/>
              <a:buChar char="•"/>
            </a:pPr>
            <a:endParaRPr lang="fr-FR" dirty="0" smtClean="0">
              <a:sym typeface="Wingdings" pitchFamily="2" charset="2"/>
            </a:endParaRPr>
          </a:p>
          <a:p>
            <a:pPr>
              <a:buFont typeface="Arial" pitchFamily="34" charset="0"/>
              <a:buChar char="•"/>
            </a:pPr>
            <a:r>
              <a:rPr lang="fr-FR" dirty="0" smtClean="0">
                <a:sym typeface="Wingdings" pitchFamily="2" charset="2"/>
              </a:rPr>
              <a:t>  Pré-ciblage à faire en Mai</a:t>
            </a:r>
          </a:p>
          <a:p>
            <a:pPr>
              <a:buFont typeface="Arial" pitchFamily="34" charset="0"/>
              <a:buChar char="•"/>
            </a:pPr>
            <a:r>
              <a:rPr lang="fr-FR" dirty="0" smtClean="0">
                <a:sym typeface="Wingdings" pitchFamily="2" charset="2"/>
              </a:rPr>
              <a:t>Faire plus de lien enseignants/ étudiants/ élèves</a:t>
            </a:r>
            <a:endParaRPr lang="fr-FR" dirty="0" smtClean="0"/>
          </a:p>
          <a:p>
            <a:r>
              <a:rPr lang="fr-FR" dirty="0" smtClean="0">
                <a:sym typeface="Wingdings" pitchFamily="2" charset="2"/>
              </a:rPr>
              <a:t> Insister sur la notion de « Parcours » CLAS ( 2 ans)</a:t>
            </a:r>
          </a:p>
          <a:p>
            <a:r>
              <a:rPr lang="fr-FR" dirty="0" smtClean="0">
                <a:sym typeface="Wingdings" pitchFamily="2" charset="2"/>
              </a:rPr>
              <a:t> 2018/19 : Echéancier  du  pré-ciblage + inscriptions va être proposé.</a:t>
            </a:r>
            <a:endParaRPr lang="fr-FR" dirty="0"/>
          </a:p>
        </p:txBody>
      </p:sp>
      <p:sp>
        <p:nvSpPr>
          <p:cNvPr id="7" name="Titre 1"/>
          <p:cNvSpPr>
            <a:spLocks noGrp="1"/>
          </p:cNvSpPr>
          <p:nvPr>
            <p:ph type="title"/>
          </p:nvPr>
        </p:nvSpPr>
        <p:spPr>
          <a:solidFill>
            <a:schemeClr val="accent6">
              <a:lumMod val="60000"/>
              <a:lumOff val="40000"/>
            </a:schemeClr>
          </a:solidFill>
        </p:spPr>
        <p:txBody>
          <a:bodyPr/>
          <a:lstStyle/>
          <a:p>
            <a:pPr algn="ctr"/>
            <a:r>
              <a:rPr lang="fr-FR" b="1" dirty="0" smtClean="0"/>
              <a:t>Difficultés / Propositions</a:t>
            </a:r>
            <a:endParaRPr lang="fr-FR" b="1" dirty="0"/>
          </a:p>
        </p:txBody>
      </p:sp>
    </p:spTree>
  </p:cSld>
  <p:clrMapOvr>
    <a:masterClrMapping/>
  </p:clrMapOvr>
  <p:transition spd="slow">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ln>
            <a:solidFill>
              <a:schemeClr val="tx1"/>
            </a:solidFill>
          </a:ln>
        </p:spPr>
        <p:txBody>
          <a:bodyPr anchor="ctr" anchorCtr="0">
            <a:normAutofit fontScale="90000"/>
          </a:bodyPr>
          <a:lstStyle/>
          <a:p>
            <a:pPr algn="ctr"/>
            <a:r>
              <a:rPr lang="fr-FR" b="1" dirty="0" smtClean="0">
                <a:solidFill>
                  <a:schemeClr val="tx1"/>
                </a:solidFill>
              </a:rPr>
              <a:t>Formations inter degrés </a:t>
            </a:r>
            <a:br>
              <a:rPr lang="fr-FR" b="1" dirty="0" smtClean="0">
                <a:solidFill>
                  <a:schemeClr val="tx1"/>
                </a:solidFill>
              </a:rPr>
            </a:br>
            <a:r>
              <a:rPr lang="fr-FR" sz="3100" b="1" dirty="0" smtClean="0">
                <a:solidFill>
                  <a:schemeClr val="tx1"/>
                </a:solidFill>
              </a:rPr>
              <a:t>11 et 12 décembre 2017 </a:t>
            </a:r>
            <a:endParaRPr lang="fr-FR" sz="3100" b="1" dirty="0">
              <a:solidFill>
                <a:schemeClr val="tx1"/>
              </a:solidFill>
            </a:endParaRPr>
          </a:p>
        </p:txBody>
      </p:sp>
      <p:graphicFrame>
        <p:nvGraphicFramePr>
          <p:cNvPr id="5" name="Espace réservé du contenu 4"/>
          <p:cNvGraphicFramePr>
            <a:graphicFrameLocks noGrp="1"/>
          </p:cNvGraphicFramePr>
          <p:nvPr>
            <p:ph idx="1"/>
          </p:nvPr>
        </p:nvGraphicFramePr>
        <p:xfrm>
          <a:off x="457200" y="1935163"/>
          <a:ext cx="8229600" cy="4715481"/>
        </p:xfrm>
        <a:graphic>
          <a:graphicData uri="http://schemas.openxmlformats.org/drawingml/2006/table">
            <a:tbl>
              <a:tblPr firstRow="1" bandRow="1">
                <a:tableStyleId>{5C22544A-7EE6-4342-B048-85BDC9FD1C3A}</a:tableStyleId>
              </a:tblPr>
              <a:tblGrid>
                <a:gridCol w="8229600"/>
              </a:tblGrid>
              <a:tr h="1448667">
                <a:tc>
                  <a:txBody>
                    <a:bodyPr/>
                    <a:lstStyle/>
                    <a:p>
                      <a:pPr algn="ctr"/>
                      <a:r>
                        <a:rPr lang="fr-FR" sz="4800" b="1" dirty="0" smtClean="0">
                          <a:latin typeface="+mj-lt"/>
                        </a:rPr>
                        <a:t>Penser/Gérer l’hétérogénéité </a:t>
                      </a:r>
                      <a:r>
                        <a:rPr lang="fr-FR" sz="2800" b="1" dirty="0" smtClean="0">
                          <a:latin typeface="+mj-lt"/>
                        </a:rPr>
                        <a:t>(Mme Petersen)</a:t>
                      </a:r>
                      <a:endParaRPr lang="fr-FR" sz="2800" b="1" dirty="0">
                        <a:latin typeface="+mj-lt"/>
                      </a:endParaRPr>
                    </a:p>
                  </a:txBody>
                  <a:tcPr anchor="ctr">
                    <a:solidFill>
                      <a:srgbClr val="002060"/>
                    </a:solidFill>
                  </a:tcPr>
                </a:tc>
              </a:tr>
              <a:tr h="1285614">
                <a:tc>
                  <a:txBody>
                    <a:bodyPr/>
                    <a:lstStyle/>
                    <a:p>
                      <a:pPr algn="ctr"/>
                      <a:r>
                        <a:rPr lang="fr-FR" sz="4800" b="1" dirty="0" smtClean="0">
                          <a:latin typeface="+mj-lt"/>
                        </a:rPr>
                        <a:t>Les cartes mentales </a:t>
                      </a:r>
                    </a:p>
                    <a:p>
                      <a:pPr algn="ctr"/>
                      <a:r>
                        <a:rPr lang="fr-FR" sz="2800" b="1" dirty="0" smtClean="0">
                          <a:latin typeface="+mj-lt"/>
                        </a:rPr>
                        <a:t>(Mr </a:t>
                      </a:r>
                      <a:r>
                        <a:rPr lang="fr-FR" sz="2800" b="1" dirty="0" err="1" smtClean="0">
                          <a:latin typeface="+mj-lt"/>
                        </a:rPr>
                        <a:t>Nass</a:t>
                      </a:r>
                      <a:r>
                        <a:rPr lang="fr-FR" sz="2800" b="1" dirty="0" smtClean="0">
                          <a:latin typeface="+mj-lt"/>
                        </a:rPr>
                        <a:t>)</a:t>
                      </a:r>
                      <a:endParaRPr lang="fr-FR" sz="2800" b="1" dirty="0">
                        <a:latin typeface="+mj-lt"/>
                      </a:endParaRPr>
                    </a:p>
                  </a:txBody>
                  <a:tcPr anchor="ctr">
                    <a:solidFill>
                      <a:schemeClr val="accent4"/>
                    </a:solidFill>
                  </a:tcPr>
                </a:tc>
              </a:tr>
              <a:tr h="1927908">
                <a:tc>
                  <a:txBody>
                    <a:bodyPr/>
                    <a:lstStyle/>
                    <a:p>
                      <a:pPr algn="ctr"/>
                      <a:r>
                        <a:rPr lang="fr-FR" sz="4800" b="1" dirty="0" smtClean="0">
                          <a:latin typeface="+mj-lt"/>
                        </a:rPr>
                        <a:t>Le« journal des apprentissages » </a:t>
                      </a:r>
                    </a:p>
                    <a:p>
                      <a:pPr algn="ctr"/>
                      <a:r>
                        <a:rPr lang="fr-FR" sz="2800" b="1" dirty="0" smtClean="0">
                          <a:latin typeface="+mj-lt"/>
                        </a:rPr>
                        <a:t>(Mme </a:t>
                      </a:r>
                      <a:r>
                        <a:rPr lang="fr-FR" sz="2800" b="1" dirty="0" err="1" smtClean="0">
                          <a:latin typeface="+mj-lt"/>
                        </a:rPr>
                        <a:t>Duffez</a:t>
                      </a:r>
                      <a:r>
                        <a:rPr lang="fr-FR" sz="2800" b="1" dirty="0" smtClean="0">
                          <a:latin typeface="+mj-lt"/>
                        </a:rPr>
                        <a:t>)</a:t>
                      </a:r>
                      <a:endParaRPr lang="fr-FR" sz="4800" b="1" dirty="0">
                        <a:latin typeface="+mj-lt"/>
                      </a:endParaRPr>
                    </a:p>
                  </a:txBody>
                  <a:tcPr anchor="ctr">
                    <a:solidFill>
                      <a:schemeClr val="accent6">
                        <a:lumMod val="60000"/>
                        <a:lumOff val="40000"/>
                      </a:schemeClr>
                    </a:solidFill>
                  </a:tcPr>
                </a:tc>
              </a:tr>
            </a:tbl>
          </a:graphicData>
        </a:graphic>
      </p:graphicFrame>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
            </a:r>
            <a:br>
              <a:rPr lang="fr-FR" b="1" dirty="0" smtClean="0"/>
            </a:br>
            <a:r>
              <a:rPr lang="fr-FR" b="1" dirty="0" smtClean="0"/>
              <a:t>COLLEGE </a:t>
            </a:r>
            <a:r>
              <a:rPr lang="fr-FR" b="1" dirty="0"/>
              <a:t>LEZAY MARNESIA</a:t>
            </a:r>
            <a:r>
              <a:rPr lang="fr-FR" dirty="0"/>
              <a:t/>
            </a:r>
            <a:br>
              <a:rPr lang="fr-FR" dirty="0"/>
            </a:br>
            <a:endParaRPr lang="fr-FR" dirty="0"/>
          </a:p>
        </p:txBody>
      </p:sp>
      <p:graphicFrame>
        <p:nvGraphicFramePr>
          <p:cNvPr id="5" name="Espace réservé du contenu 4"/>
          <p:cNvGraphicFramePr>
            <a:graphicFrameLocks noGrp="1"/>
          </p:cNvGraphicFramePr>
          <p:nvPr>
            <p:ph idx="1"/>
          </p:nvPr>
        </p:nvGraphicFramePr>
        <p:xfrm>
          <a:off x="251522" y="1268761"/>
          <a:ext cx="8681407" cy="4196366"/>
        </p:xfrm>
        <a:graphic>
          <a:graphicData uri="http://schemas.openxmlformats.org/drawingml/2006/table">
            <a:tbl>
              <a:tblPr firstRow="1" bandRow="1">
                <a:tableStyleId>{5C22544A-7EE6-4342-B048-85BDC9FD1C3A}</a:tableStyleId>
              </a:tblPr>
              <a:tblGrid>
                <a:gridCol w="1126775"/>
                <a:gridCol w="1194163"/>
                <a:gridCol w="1281515"/>
                <a:gridCol w="1409113"/>
                <a:gridCol w="1281515"/>
                <a:gridCol w="1194163"/>
                <a:gridCol w="1194163"/>
              </a:tblGrid>
              <a:tr h="660464">
                <a:tc rowSpan="2">
                  <a:txBody>
                    <a:bodyPr/>
                    <a:lstStyle/>
                    <a:p>
                      <a:pPr algn="ctr">
                        <a:lnSpc>
                          <a:spcPct val="107000"/>
                        </a:lnSpc>
                        <a:spcAft>
                          <a:spcPts val="0"/>
                        </a:spcAft>
                      </a:pPr>
                      <a:r>
                        <a:rPr lang="fr-FR" sz="2000" b="1" dirty="0">
                          <a:latin typeface="Arial Narrow"/>
                          <a:ea typeface="Calibri"/>
                          <a:cs typeface="Times New Roman"/>
                        </a:rPr>
                        <a:t>Effectif</a:t>
                      </a:r>
                      <a:endParaRPr lang="fr-FR" sz="1100" dirty="0">
                        <a:latin typeface="Calibri"/>
                        <a:ea typeface="Calibri"/>
                        <a:cs typeface="Times New Roman"/>
                      </a:endParaRPr>
                    </a:p>
                  </a:txBody>
                  <a:tcPr marL="68580" marR="68580" marT="0" marB="0" anchor="ctr"/>
                </a:tc>
                <a:tc gridSpan="5">
                  <a:txBody>
                    <a:bodyPr/>
                    <a:lstStyle/>
                    <a:p>
                      <a:pPr algn="ctr">
                        <a:lnSpc>
                          <a:spcPct val="107000"/>
                        </a:lnSpc>
                        <a:spcAft>
                          <a:spcPts val="0"/>
                        </a:spcAft>
                      </a:pPr>
                      <a:r>
                        <a:rPr lang="fr-FR" sz="2000" b="1" dirty="0" smtClean="0">
                          <a:latin typeface="Arial Narrow"/>
                          <a:ea typeface="Calibri"/>
                          <a:cs typeface="Times New Roman"/>
                        </a:rPr>
                        <a:t>Divisions </a:t>
                      </a:r>
                      <a:r>
                        <a:rPr lang="fr-FR" sz="2000" b="1" dirty="0">
                          <a:latin typeface="Arial Narrow"/>
                          <a:ea typeface="Calibri"/>
                          <a:cs typeface="Times New Roman"/>
                        </a:rPr>
                        <a:t>/ </a:t>
                      </a:r>
                      <a:r>
                        <a:rPr lang="fr-FR" sz="2000" b="1" dirty="0" smtClean="0">
                          <a:latin typeface="Arial Narrow"/>
                          <a:ea typeface="Calibri"/>
                          <a:cs typeface="Times New Roman"/>
                        </a:rPr>
                        <a:t>classes (toutes </a:t>
                      </a:r>
                      <a:r>
                        <a:rPr lang="fr-FR" sz="2000" b="1" dirty="0" err="1" smtClean="0">
                          <a:latin typeface="Arial Narrow"/>
                          <a:ea typeface="Calibri"/>
                          <a:cs typeface="Times New Roman"/>
                        </a:rPr>
                        <a:t>bilangues</a:t>
                      </a:r>
                      <a:r>
                        <a:rPr lang="fr-FR" sz="2000" b="1" dirty="0" smtClean="0">
                          <a:latin typeface="Arial Narrow"/>
                          <a:ea typeface="Calibri"/>
                          <a:cs typeface="Times New Roman"/>
                        </a:rPr>
                        <a:t>)</a:t>
                      </a:r>
                      <a:endParaRPr lang="fr-FR" sz="1100" dirty="0">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lnSpc>
                          <a:spcPct val="107000"/>
                        </a:lnSpc>
                        <a:spcAft>
                          <a:spcPts val="0"/>
                        </a:spcAft>
                      </a:pPr>
                      <a:endParaRPr lang="fr-FR" sz="1100" dirty="0">
                        <a:latin typeface="Calibri"/>
                        <a:ea typeface="Calibri"/>
                        <a:cs typeface="Times New Roman"/>
                      </a:endParaRPr>
                    </a:p>
                  </a:txBody>
                  <a:tcPr marL="68580" marR="68580" marT="0" marB="0"/>
                </a:tc>
              </a:tr>
              <a:tr h="990695">
                <a:tc vMerge="1">
                  <a:txBody>
                    <a:bodyPr/>
                    <a:lstStyle/>
                    <a:p>
                      <a:endParaRPr lang="fr-FR"/>
                    </a:p>
                  </a:txBody>
                  <a:tcPr/>
                </a:tc>
                <a:tc>
                  <a:txBody>
                    <a:bodyPr/>
                    <a:lstStyle/>
                    <a:p>
                      <a:pPr algn="ctr">
                        <a:lnSpc>
                          <a:spcPct val="107000"/>
                        </a:lnSpc>
                        <a:spcAft>
                          <a:spcPts val="0"/>
                        </a:spcAft>
                      </a:pPr>
                      <a:r>
                        <a:rPr lang="fr-FR" sz="2000" b="1">
                          <a:latin typeface="Arial Narrow"/>
                          <a:ea typeface="Calibri"/>
                          <a:cs typeface="Times New Roman"/>
                        </a:rPr>
                        <a:t>Niveau</a:t>
                      </a:r>
                      <a:endParaRPr lang="fr-FR" sz="110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000" b="1">
                          <a:latin typeface="Arial Narrow"/>
                          <a:ea typeface="Calibri"/>
                          <a:cs typeface="Times New Roman"/>
                        </a:rPr>
                        <a:t>Effectif</a:t>
                      </a:r>
                      <a:endParaRPr lang="fr-FR" sz="110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000" b="1" dirty="0" smtClean="0">
                          <a:latin typeface="Arial Narrow"/>
                          <a:ea typeface="Calibri"/>
                          <a:cs typeface="Times New Roman"/>
                        </a:rPr>
                        <a:t>+ SEGPA</a:t>
                      </a:r>
                      <a:endParaRPr lang="fr-FR" sz="1100" dirty="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000" b="1" dirty="0" smtClean="0">
                          <a:latin typeface="Arial Narrow"/>
                          <a:ea typeface="Calibri"/>
                          <a:cs typeface="Times New Roman"/>
                        </a:rPr>
                        <a:t> + ULIS</a:t>
                      </a:r>
                      <a:endParaRPr lang="fr-FR" sz="1100" dirty="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000" b="1" dirty="0">
                          <a:latin typeface="Arial Narrow"/>
                          <a:ea typeface="Calibri"/>
                          <a:cs typeface="Times New Roman"/>
                        </a:rPr>
                        <a:t>Dont UPE2A</a:t>
                      </a:r>
                      <a:endParaRPr lang="fr-FR" sz="1100" dirty="0">
                        <a:latin typeface="Calibri"/>
                        <a:ea typeface="Calibri"/>
                        <a:cs typeface="Times New Roman"/>
                      </a:endParaRP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FR" sz="2000" b="1" dirty="0" smtClean="0">
                          <a:latin typeface="Arial Narrow"/>
                          <a:ea typeface="Calibri"/>
                          <a:cs typeface="Times New Roman"/>
                        </a:rPr>
                        <a:t>Dont</a:t>
                      </a:r>
                    </a:p>
                    <a:p>
                      <a:pPr marL="0" marR="0" indent="0" algn="ctr" defTabSz="914400" rtl="0" eaLnBrk="1" fontAlgn="auto" latinLnBrk="0" hangingPunct="1">
                        <a:lnSpc>
                          <a:spcPct val="107000"/>
                        </a:lnSpc>
                        <a:spcBef>
                          <a:spcPts val="0"/>
                        </a:spcBef>
                        <a:spcAft>
                          <a:spcPts val="0"/>
                        </a:spcAft>
                        <a:buClrTx/>
                        <a:buSzTx/>
                        <a:buFontTx/>
                        <a:buNone/>
                        <a:tabLst/>
                        <a:defRPr/>
                      </a:pPr>
                      <a:r>
                        <a:rPr lang="fr-FR" sz="2000" b="1" dirty="0" smtClean="0">
                          <a:latin typeface="Arial Narrow"/>
                          <a:ea typeface="Calibri"/>
                          <a:cs typeface="Times New Roman"/>
                        </a:rPr>
                        <a:t>CHAM</a:t>
                      </a:r>
                      <a:endParaRPr lang="fr-FR" sz="2000" dirty="0" smtClean="0">
                        <a:latin typeface="Calibri"/>
                        <a:ea typeface="Calibri"/>
                        <a:cs typeface="Times New Roman"/>
                      </a:endParaRPr>
                    </a:p>
                  </a:txBody>
                  <a:tcPr marL="68580" marR="68580" marT="0" marB="0" anchor="ctr"/>
                </a:tc>
              </a:tr>
              <a:tr h="333609">
                <a:tc rowSpan="4">
                  <a:txBody>
                    <a:bodyPr/>
                    <a:lstStyle/>
                    <a:p>
                      <a:pPr algn="ctr">
                        <a:lnSpc>
                          <a:spcPct val="107000"/>
                        </a:lnSpc>
                        <a:spcAft>
                          <a:spcPts val="0"/>
                        </a:spcAft>
                      </a:pPr>
                      <a:r>
                        <a:rPr lang="fr-FR" sz="2400" b="1" dirty="0" smtClean="0">
                          <a:latin typeface="Arial Narrow"/>
                          <a:ea typeface="Calibri"/>
                          <a:cs typeface="Times New Roman"/>
                        </a:rPr>
                        <a:t>557</a:t>
                      </a:r>
                    </a:p>
                  </a:txBody>
                  <a:tcPr marL="68580" marR="68580" marT="0" marB="0" anchor="ctr" anchorCtr="1"/>
                </a:tc>
                <a:tc>
                  <a:txBody>
                    <a:bodyPr/>
                    <a:lstStyle/>
                    <a:p>
                      <a:pPr algn="ctr">
                        <a:lnSpc>
                          <a:spcPct val="107000"/>
                        </a:lnSpc>
                        <a:spcAft>
                          <a:spcPts val="0"/>
                        </a:spcAft>
                      </a:pPr>
                      <a:r>
                        <a:rPr lang="fr-FR" sz="2000" b="1">
                          <a:latin typeface="Arial Narrow"/>
                          <a:ea typeface="Calibri"/>
                          <a:cs typeface="Times New Roman"/>
                        </a:rPr>
                        <a:t>6</a:t>
                      </a:r>
                      <a:r>
                        <a:rPr lang="fr-FR" sz="2000" b="1" baseline="30000">
                          <a:latin typeface="Arial Narrow"/>
                          <a:ea typeface="Calibri"/>
                          <a:cs typeface="Times New Roman"/>
                        </a:rPr>
                        <a:t>e</a:t>
                      </a:r>
                      <a:endParaRPr lang="fr-FR" sz="110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000" b="1" dirty="0" smtClean="0">
                          <a:latin typeface="Arial Narrow"/>
                          <a:ea typeface="Calibri"/>
                          <a:cs typeface="Times New Roman"/>
                        </a:rPr>
                        <a:t>139</a:t>
                      </a:r>
                      <a:endParaRPr lang="fr-FR" sz="1100" dirty="0">
                        <a:latin typeface="Calibri"/>
                        <a:ea typeface="Calibri"/>
                        <a:cs typeface="Times New Roman"/>
                      </a:endParaRPr>
                    </a:p>
                  </a:txBody>
                  <a:tcPr marL="68580" marR="68580" marT="0" marB="0" anchor="ctr"/>
                </a:tc>
                <a:tc>
                  <a:txBody>
                    <a:bodyPr/>
                    <a:lstStyle/>
                    <a:p>
                      <a:pPr algn="ctr">
                        <a:lnSpc>
                          <a:spcPct val="107000"/>
                        </a:lnSpc>
                        <a:spcAft>
                          <a:spcPts val="0"/>
                        </a:spcAft>
                      </a:pPr>
                      <a:r>
                        <a:rPr lang="fr-FR" sz="1800" dirty="0" smtClean="0">
                          <a:latin typeface="Calibri"/>
                          <a:ea typeface="Calibri"/>
                          <a:cs typeface="Times New Roman"/>
                        </a:rPr>
                        <a:t>9</a:t>
                      </a:r>
                      <a:endParaRPr lang="fr-FR" sz="18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fr-FR" sz="1800">
                          <a:latin typeface="Arial"/>
                          <a:ea typeface="Times New Roman"/>
                          <a:cs typeface="Times New Roman"/>
                        </a:rPr>
                        <a:t>3</a:t>
                      </a:r>
                      <a:endParaRPr lang="fr-FR" sz="1100">
                        <a:latin typeface="Calibri"/>
                        <a:ea typeface="Calibri"/>
                        <a:cs typeface="Times New Roman"/>
                      </a:endParaRPr>
                    </a:p>
                  </a:txBody>
                  <a:tcPr marL="68580" marR="68580" marT="6985" marB="0" anchor="ctr"/>
                </a:tc>
                <a:tc>
                  <a:txBody>
                    <a:bodyPr/>
                    <a:lstStyle/>
                    <a:p>
                      <a:pPr algn="ctr">
                        <a:lnSpc>
                          <a:spcPct val="115000"/>
                        </a:lnSpc>
                        <a:spcAft>
                          <a:spcPts val="0"/>
                        </a:spcAft>
                      </a:pPr>
                      <a:r>
                        <a:rPr lang="fr-FR" sz="1800">
                          <a:latin typeface="Arial"/>
                          <a:ea typeface="Times New Roman"/>
                          <a:cs typeface="Times New Roman"/>
                        </a:rPr>
                        <a:t>8</a:t>
                      </a:r>
                      <a:endParaRPr lang="fr-FR" sz="1100">
                        <a:latin typeface="Calibri"/>
                        <a:ea typeface="Calibri"/>
                        <a:cs typeface="Times New Roman"/>
                      </a:endParaRPr>
                    </a:p>
                  </a:txBody>
                  <a:tcPr marL="68580" marR="68580" marT="6985" marB="0" anchor="ctr"/>
                </a:tc>
                <a:tc>
                  <a:txBody>
                    <a:bodyPr/>
                    <a:lstStyle/>
                    <a:p>
                      <a:pPr algn="ctr">
                        <a:lnSpc>
                          <a:spcPct val="115000"/>
                        </a:lnSpc>
                        <a:spcAft>
                          <a:spcPts val="0"/>
                        </a:spcAft>
                      </a:pPr>
                      <a:r>
                        <a:rPr lang="fr-FR" sz="1800" dirty="0">
                          <a:latin typeface="Arial"/>
                          <a:ea typeface="Times New Roman"/>
                          <a:cs typeface="Times New Roman"/>
                        </a:rPr>
                        <a:t>24</a:t>
                      </a:r>
                      <a:endParaRPr lang="fr-FR" sz="1100" dirty="0">
                        <a:latin typeface="Calibri"/>
                        <a:ea typeface="Calibri"/>
                        <a:cs typeface="Times New Roman"/>
                      </a:endParaRPr>
                    </a:p>
                  </a:txBody>
                  <a:tcPr marL="68580" marR="68580" marT="6985" marB="0" anchor="ctr"/>
                </a:tc>
              </a:tr>
              <a:tr h="333609">
                <a:tc vMerge="1">
                  <a:txBody>
                    <a:bodyPr/>
                    <a:lstStyle/>
                    <a:p>
                      <a:endParaRPr lang="fr-FR"/>
                    </a:p>
                  </a:txBody>
                  <a:tcPr/>
                </a:tc>
                <a:tc>
                  <a:txBody>
                    <a:bodyPr/>
                    <a:lstStyle/>
                    <a:p>
                      <a:pPr algn="ctr">
                        <a:lnSpc>
                          <a:spcPct val="107000"/>
                        </a:lnSpc>
                        <a:spcAft>
                          <a:spcPts val="0"/>
                        </a:spcAft>
                      </a:pPr>
                      <a:r>
                        <a:rPr lang="fr-FR" sz="2000" b="1">
                          <a:latin typeface="Arial Narrow"/>
                          <a:ea typeface="Calibri"/>
                          <a:cs typeface="Times New Roman"/>
                        </a:rPr>
                        <a:t>5</a:t>
                      </a:r>
                      <a:r>
                        <a:rPr lang="fr-FR" sz="2000" b="1" baseline="30000">
                          <a:latin typeface="Arial Narrow"/>
                          <a:ea typeface="Calibri"/>
                          <a:cs typeface="Times New Roman"/>
                        </a:rPr>
                        <a:t>e</a:t>
                      </a:r>
                      <a:endParaRPr lang="fr-FR" sz="110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000" b="1" dirty="0" smtClean="0">
                          <a:latin typeface="Arial Narrow"/>
                          <a:ea typeface="Calibri"/>
                          <a:cs typeface="Times New Roman"/>
                        </a:rPr>
                        <a:t>137</a:t>
                      </a:r>
                      <a:endParaRPr lang="fr-FR" sz="1100" dirty="0">
                        <a:latin typeface="Calibri"/>
                        <a:ea typeface="Calibri"/>
                        <a:cs typeface="Times New Roman"/>
                      </a:endParaRPr>
                    </a:p>
                  </a:txBody>
                  <a:tcPr marL="68580" marR="68580" marT="0" marB="0" anchor="ctr"/>
                </a:tc>
                <a:tc>
                  <a:txBody>
                    <a:bodyPr/>
                    <a:lstStyle/>
                    <a:p>
                      <a:pPr algn="ctr">
                        <a:lnSpc>
                          <a:spcPct val="107000"/>
                        </a:lnSpc>
                        <a:spcAft>
                          <a:spcPts val="0"/>
                        </a:spcAft>
                      </a:pPr>
                      <a:r>
                        <a:rPr lang="fr-FR" sz="1800" dirty="0" smtClean="0">
                          <a:latin typeface="Calibri"/>
                          <a:ea typeface="Calibri"/>
                          <a:cs typeface="Times New Roman"/>
                        </a:rPr>
                        <a:t>14</a:t>
                      </a:r>
                      <a:endParaRPr lang="fr-FR" sz="18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fr-FR" sz="1800">
                          <a:latin typeface="Arial"/>
                          <a:ea typeface="Times New Roman"/>
                          <a:cs typeface="Times New Roman"/>
                        </a:rPr>
                        <a:t>2</a:t>
                      </a:r>
                      <a:endParaRPr lang="fr-FR" sz="1100">
                        <a:latin typeface="Calibri"/>
                        <a:ea typeface="Calibri"/>
                        <a:cs typeface="Times New Roman"/>
                      </a:endParaRPr>
                    </a:p>
                  </a:txBody>
                  <a:tcPr marL="68580" marR="68580" marT="6985" marB="0" anchor="ctr"/>
                </a:tc>
                <a:tc>
                  <a:txBody>
                    <a:bodyPr/>
                    <a:lstStyle/>
                    <a:p>
                      <a:pPr algn="ctr">
                        <a:lnSpc>
                          <a:spcPct val="115000"/>
                        </a:lnSpc>
                        <a:spcAft>
                          <a:spcPts val="0"/>
                        </a:spcAft>
                      </a:pPr>
                      <a:r>
                        <a:rPr lang="fr-FR" sz="1800">
                          <a:latin typeface="Arial"/>
                          <a:ea typeface="Times New Roman"/>
                          <a:cs typeface="Times New Roman"/>
                        </a:rPr>
                        <a:t>16</a:t>
                      </a:r>
                      <a:endParaRPr lang="fr-FR" sz="1100">
                        <a:latin typeface="Calibri"/>
                        <a:ea typeface="Calibri"/>
                        <a:cs typeface="Times New Roman"/>
                      </a:endParaRPr>
                    </a:p>
                  </a:txBody>
                  <a:tcPr marL="68580" marR="68580" marT="6985" marB="0" anchor="ctr"/>
                </a:tc>
                <a:tc>
                  <a:txBody>
                    <a:bodyPr/>
                    <a:lstStyle/>
                    <a:p>
                      <a:pPr algn="ctr">
                        <a:lnSpc>
                          <a:spcPct val="115000"/>
                        </a:lnSpc>
                        <a:spcAft>
                          <a:spcPts val="0"/>
                        </a:spcAft>
                      </a:pPr>
                      <a:r>
                        <a:rPr lang="fr-FR" sz="1800" dirty="0">
                          <a:latin typeface="Arial"/>
                          <a:ea typeface="Times New Roman"/>
                          <a:cs typeface="Times New Roman"/>
                        </a:rPr>
                        <a:t>23</a:t>
                      </a:r>
                      <a:endParaRPr lang="fr-FR" sz="1100" dirty="0">
                        <a:latin typeface="Calibri"/>
                        <a:ea typeface="Calibri"/>
                        <a:cs typeface="Times New Roman"/>
                      </a:endParaRPr>
                    </a:p>
                  </a:txBody>
                  <a:tcPr marL="68580" marR="68580" marT="6985" marB="0" anchor="ctr"/>
                </a:tc>
              </a:tr>
              <a:tr h="333609">
                <a:tc vMerge="1">
                  <a:txBody>
                    <a:bodyPr/>
                    <a:lstStyle/>
                    <a:p>
                      <a:endParaRPr lang="fr-FR"/>
                    </a:p>
                  </a:txBody>
                  <a:tcPr/>
                </a:tc>
                <a:tc>
                  <a:txBody>
                    <a:bodyPr/>
                    <a:lstStyle/>
                    <a:p>
                      <a:pPr algn="ctr">
                        <a:lnSpc>
                          <a:spcPct val="107000"/>
                        </a:lnSpc>
                        <a:spcAft>
                          <a:spcPts val="0"/>
                        </a:spcAft>
                      </a:pPr>
                      <a:r>
                        <a:rPr lang="fr-FR" sz="2000" b="1">
                          <a:latin typeface="Arial Narrow"/>
                          <a:ea typeface="Calibri"/>
                          <a:cs typeface="Times New Roman"/>
                        </a:rPr>
                        <a:t>4</a:t>
                      </a:r>
                      <a:r>
                        <a:rPr lang="fr-FR" sz="2000" b="1" baseline="30000">
                          <a:latin typeface="Arial Narrow"/>
                          <a:ea typeface="Calibri"/>
                          <a:cs typeface="Times New Roman"/>
                        </a:rPr>
                        <a:t>e</a:t>
                      </a:r>
                      <a:endParaRPr lang="fr-FR" sz="110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000" b="1" dirty="0" smtClean="0">
                          <a:latin typeface="Arial Narrow"/>
                          <a:ea typeface="Calibri"/>
                          <a:cs typeface="Times New Roman"/>
                        </a:rPr>
                        <a:t>116</a:t>
                      </a:r>
                      <a:endParaRPr lang="fr-FR" sz="1100" dirty="0">
                        <a:latin typeface="Calibri"/>
                        <a:ea typeface="Calibri"/>
                        <a:cs typeface="Times New Roman"/>
                      </a:endParaRPr>
                    </a:p>
                  </a:txBody>
                  <a:tcPr marL="68580" marR="68580" marT="0" marB="0" anchor="ctr"/>
                </a:tc>
                <a:tc>
                  <a:txBody>
                    <a:bodyPr/>
                    <a:lstStyle/>
                    <a:p>
                      <a:pPr algn="ctr">
                        <a:lnSpc>
                          <a:spcPct val="107000"/>
                        </a:lnSpc>
                        <a:spcAft>
                          <a:spcPts val="0"/>
                        </a:spcAft>
                      </a:pPr>
                      <a:r>
                        <a:rPr lang="fr-FR" sz="1800" dirty="0" smtClean="0">
                          <a:latin typeface="Calibri"/>
                          <a:ea typeface="Calibri"/>
                          <a:cs typeface="Times New Roman"/>
                        </a:rPr>
                        <a:t>6</a:t>
                      </a:r>
                      <a:endParaRPr lang="fr-FR" sz="18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fr-FR" sz="1800">
                          <a:latin typeface="Arial"/>
                          <a:ea typeface="Times New Roman"/>
                          <a:cs typeface="Times New Roman"/>
                        </a:rPr>
                        <a:t>3</a:t>
                      </a:r>
                      <a:endParaRPr lang="fr-FR" sz="1100">
                        <a:latin typeface="Calibri"/>
                        <a:ea typeface="Calibri"/>
                        <a:cs typeface="Times New Roman"/>
                      </a:endParaRPr>
                    </a:p>
                  </a:txBody>
                  <a:tcPr marL="68580" marR="68580" marT="6985" marB="0" anchor="ctr"/>
                </a:tc>
                <a:tc>
                  <a:txBody>
                    <a:bodyPr/>
                    <a:lstStyle/>
                    <a:p>
                      <a:pPr algn="ctr">
                        <a:lnSpc>
                          <a:spcPct val="115000"/>
                        </a:lnSpc>
                        <a:spcAft>
                          <a:spcPts val="0"/>
                        </a:spcAft>
                      </a:pPr>
                      <a:r>
                        <a:rPr lang="fr-FR" sz="1800">
                          <a:latin typeface="Arial"/>
                          <a:ea typeface="Times New Roman"/>
                          <a:cs typeface="Times New Roman"/>
                        </a:rPr>
                        <a:t>12</a:t>
                      </a:r>
                      <a:endParaRPr lang="fr-FR" sz="1100">
                        <a:latin typeface="Calibri"/>
                        <a:ea typeface="Calibri"/>
                        <a:cs typeface="Times New Roman"/>
                      </a:endParaRPr>
                    </a:p>
                  </a:txBody>
                  <a:tcPr marL="68580" marR="68580" marT="6985" marB="0" anchor="ctr"/>
                </a:tc>
                <a:tc>
                  <a:txBody>
                    <a:bodyPr/>
                    <a:lstStyle/>
                    <a:p>
                      <a:pPr algn="ctr">
                        <a:lnSpc>
                          <a:spcPct val="115000"/>
                        </a:lnSpc>
                        <a:spcAft>
                          <a:spcPts val="0"/>
                        </a:spcAft>
                      </a:pPr>
                      <a:r>
                        <a:rPr lang="fr-FR" sz="1800" dirty="0">
                          <a:latin typeface="Arial"/>
                          <a:ea typeface="Times New Roman"/>
                          <a:cs typeface="Times New Roman"/>
                        </a:rPr>
                        <a:t>14</a:t>
                      </a:r>
                      <a:endParaRPr lang="fr-FR" sz="1100" dirty="0">
                        <a:latin typeface="Calibri"/>
                        <a:ea typeface="Calibri"/>
                        <a:cs typeface="Times New Roman"/>
                      </a:endParaRPr>
                    </a:p>
                  </a:txBody>
                  <a:tcPr marL="68580" marR="68580" marT="6985" marB="0" anchor="ctr"/>
                </a:tc>
              </a:tr>
              <a:tr h="333609">
                <a:tc vMerge="1">
                  <a:txBody>
                    <a:bodyPr/>
                    <a:lstStyle/>
                    <a:p>
                      <a:endParaRPr lang="fr-FR"/>
                    </a:p>
                  </a:txBody>
                  <a:tcPr/>
                </a:tc>
                <a:tc>
                  <a:txBody>
                    <a:bodyPr/>
                    <a:lstStyle/>
                    <a:p>
                      <a:pPr algn="ctr">
                        <a:lnSpc>
                          <a:spcPct val="107000"/>
                        </a:lnSpc>
                        <a:spcAft>
                          <a:spcPts val="0"/>
                        </a:spcAft>
                      </a:pPr>
                      <a:r>
                        <a:rPr lang="fr-FR" sz="2000" b="1">
                          <a:latin typeface="Arial Narrow"/>
                          <a:ea typeface="Calibri"/>
                          <a:cs typeface="Times New Roman"/>
                        </a:rPr>
                        <a:t>3</a:t>
                      </a:r>
                      <a:r>
                        <a:rPr lang="fr-FR" sz="2000" b="1" baseline="30000">
                          <a:latin typeface="Arial Narrow"/>
                          <a:ea typeface="Calibri"/>
                          <a:cs typeface="Times New Roman"/>
                        </a:rPr>
                        <a:t>e</a:t>
                      </a:r>
                      <a:endParaRPr lang="fr-FR" sz="1100">
                        <a:latin typeface="Calibri"/>
                        <a:ea typeface="Calibri"/>
                        <a:cs typeface="Times New Roman"/>
                      </a:endParaRPr>
                    </a:p>
                  </a:txBody>
                  <a:tcPr marL="68580" marR="68580" marT="0" marB="0" anchor="ctr" anchorCtr="1"/>
                </a:tc>
                <a:tc>
                  <a:txBody>
                    <a:bodyPr/>
                    <a:lstStyle/>
                    <a:p>
                      <a:pPr algn="ctr">
                        <a:lnSpc>
                          <a:spcPct val="107000"/>
                        </a:lnSpc>
                        <a:spcAft>
                          <a:spcPts val="0"/>
                        </a:spcAft>
                      </a:pPr>
                      <a:r>
                        <a:rPr lang="fr-FR" sz="2000" b="1" dirty="0" smtClean="0">
                          <a:latin typeface="Arial Narrow"/>
                          <a:ea typeface="Calibri"/>
                          <a:cs typeface="Times New Roman"/>
                        </a:rPr>
                        <a:t>97</a:t>
                      </a:r>
                      <a:endParaRPr lang="fr-FR" sz="1100" dirty="0">
                        <a:latin typeface="Calibri"/>
                        <a:ea typeface="Calibri"/>
                        <a:cs typeface="Times New Roman"/>
                      </a:endParaRPr>
                    </a:p>
                  </a:txBody>
                  <a:tcPr marL="68580" marR="68580" marT="0" marB="0" anchor="ctr" anchorCtr="1"/>
                </a:tc>
                <a:tc>
                  <a:txBody>
                    <a:bodyPr/>
                    <a:lstStyle/>
                    <a:p>
                      <a:pPr algn="ctr">
                        <a:lnSpc>
                          <a:spcPct val="107000"/>
                        </a:lnSpc>
                        <a:spcAft>
                          <a:spcPts val="0"/>
                        </a:spcAft>
                      </a:pPr>
                      <a:r>
                        <a:rPr lang="fr-FR" sz="1800" dirty="0" smtClean="0">
                          <a:latin typeface="Calibri"/>
                          <a:ea typeface="Calibri"/>
                          <a:cs typeface="Times New Roman"/>
                        </a:rPr>
                        <a:t>15</a:t>
                      </a:r>
                      <a:endParaRPr lang="fr-FR" sz="1800" dirty="0">
                        <a:latin typeface="Calibri"/>
                        <a:ea typeface="Calibri"/>
                        <a:cs typeface="Times New Roman"/>
                      </a:endParaRPr>
                    </a:p>
                  </a:txBody>
                  <a:tcPr marL="68580" marR="68580" marT="0" marB="0" anchor="ctr" anchorCtr="1"/>
                </a:tc>
                <a:tc>
                  <a:txBody>
                    <a:bodyPr/>
                    <a:lstStyle/>
                    <a:p>
                      <a:pPr algn="ctr">
                        <a:lnSpc>
                          <a:spcPct val="115000"/>
                        </a:lnSpc>
                        <a:spcAft>
                          <a:spcPts val="0"/>
                        </a:spcAft>
                      </a:pPr>
                      <a:r>
                        <a:rPr lang="fr-FR" sz="1800">
                          <a:latin typeface="Arial"/>
                          <a:ea typeface="Times New Roman"/>
                          <a:cs typeface="Times New Roman"/>
                        </a:rPr>
                        <a:t>4</a:t>
                      </a:r>
                      <a:endParaRPr lang="fr-FR" sz="1100">
                        <a:latin typeface="Calibri"/>
                        <a:ea typeface="Calibri"/>
                        <a:cs typeface="Times New Roman"/>
                      </a:endParaRPr>
                    </a:p>
                  </a:txBody>
                  <a:tcPr marL="68580" marR="68580" marT="6985" marB="0" anchor="ctr" anchorCtr="1"/>
                </a:tc>
                <a:tc>
                  <a:txBody>
                    <a:bodyPr/>
                    <a:lstStyle/>
                    <a:p>
                      <a:pPr algn="ctr">
                        <a:lnSpc>
                          <a:spcPct val="115000"/>
                        </a:lnSpc>
                        <a:spcAft>
                          <a:spcPts val="0"/>
                        </a:spcAft>
                      </a:pPr>
                      <a:r>
                        <a:rPr lang="fr-FR" sz="1800">
                          <a:latin typeface="Arial"/>
                          <a:ea typeface="Times New Roman"/>
                          <a:cs typeface="Times New Roman"/>
                        </a:rPr>
                        <a:t>12</a:t>
                      </a:r>
                      <a:endParaRPr lang="fr-FR" sz="1100">
                        <a:latin typeface="Calibri"/>
                        <a:ea typeface="Calibri"/>
                        <a:cs typeface="Times New Roman"/>
                      </a:endParaRPr>
                    </a:p>
                  </a:txBody>
                  <a:tcPr marL="68580" marR="68580" marT="6985" marB="0" anchor="ctr" anchorCtr="1"/>
                </a:tc>
                <a:tc>
                  <a:txBody>
                    <a:bodyPr/>
                    <a:lstStyle/>
                    <a:p>
                      <a:pPr algn="ctr">
                        <a:lnSpc>
                          <a:spcPct val="115000"/>
                        </a:lnSpc>
                        <a:spcAft>
                          <a:spcPts val="0"/>
                        </a:spcAft>
                      </a:pPr>
                      <a:r>
                        <a:rPr lang="fr-FR" sz="1800" dirty="0">
                          <a:latin typeface="Arial"/>
                          <a:ea typeface="Times New Roman"/>
                          <a:cs typeface="Times New Roman"/>
                        </a:rPr>
                        <a:t>8</a:t>
                      </a:r>
                      <a:endParaRPr lang="fr-FR" sz="1100" dirty="0">
                        <a:latin typeface="Calibri"/>
                        <a:ea typeface="Calibri"/>
                        <a:cs typeface="Times New Roman"/>
                      </a:endParaRPr>
                    </a:p>
                  </a:txBody>
                  <a:tcPr marL="68580" marR="68580" marT="6985" marB="0" anchor="ctr" anchorCtr="1"/>
                </a:tc>
              </a:tr>
              <a:tr h="1210771">
                <a:tc>
                  <a:txBody>
                    <a:bodyPr/>
                    <a:lstStyle/>
                    <a:p>
                      <a:pPr algn="ctr">
                        <a:lnSpc>
                          <a:spcPct val="107000"/>
                        </a:lnSpc>
                        <a:spcAft>
                          <a:spcPts val="0"/>
                        </a:spcAft>
                      </a:pPr>
                      <a:endParaRPr lang="fr-FR" sz="1600" dirty="0">
                        <a:latin typeface="Calibri"/>
                        <a:ea typeface="Calibri"/>
                        <a:cs typeface="Times New Roman"/>
                      </a:endParaRPr>
                    </a:p>
                  </a:txBody>
                  <a:tcPr marL="68580" marR="68580" marT="0" marB="0" anchor="ctr"/>
                </a:tc>
                <a:tc>
                  <a:txBody>
                    <a:bodyPr/>
                    <a:lstStyle/>
                    <a:p>
                      <a:pPr algn="ctr">
                        <a:lnSpc>
                          <a:spcPct val="107000"/>
                        </a:lnSpc>
                        <a:spcAft>
                          <a:spcPts val="0"/>
                        </a:spcAft>
                      </a:pPr>
                      <a:endParaRPr lang="fr-FR" sz="2000" dirty="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000" dirty="0" smtClean="0">
                          <a:latin typeface="Calibri"/>
                          <a:ea typeface="Calibri"/>
                          <a:cs typeface="Times New Roman"/>
                        </a:rPr>
                        <a:t>489</a:t>
                      </a:r>
                    </a:p>
                    <a:p>
                      <a:pPr algn="ctr">
                        <a:lnSpc>
                          <a:spcPct val="107000"/>
                        </a:lnSpc>
                        <a:spcAft>
                          <a:spcPts val="0"/>
                        </a:spcAft>
                      </a:pPr>
                      <a:r>
                        <a:rPr lang="fr-FR" sz="1800" dirty="0" smtClean="0">
                          <a:latin typeface="Calibri"/>
                          <a:ea typeface="Calibri"/>
                          <a:cs typeface="Times New Roman"/>
                        </a:rPr>
                        <a:t>+12 Atelier</a:t>
                      </a:r>
                      <a:r>
                        <a:rPr lang="fr-FR" sz="1800" baseline="0" dirty="0" smtClean="0">
                          <a:latin typeface="Calibri"/>
                          <a:ea typeface="Calibri"/>
                          <a:cs typeface="Times New Roman"/>
                        </a:rPr>
                        <a:t> </a:t>
                      </a:r>
                      <a:r>
                        <a:rPr lang="fr-FR" sz="1800" baseline="0" dirty="0" smtClean="0">
                          <a:latin typeface="Calibri"/>
                          <a:ea typeface="Calibri"/>
                          <a:cs typeface="Times New Roman"/>
                        </a:rPr>
                        <a:t>Relais</a:t>
                      </a:r>
                      <a:endParaRPr lang="fr-FR" sz="1800" dirty="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000" dirty="0" smtClean="0">
                          <a:latin typeface="Calibri"/>
                          <a:ea typeface="Calibri"/>
                          <a:cs typeface="Times New Roman"/>
                        </a:rPr>
                        <a:t>+ 44</a:t>
                      </a:r>
                      <a:endParaRPr lang="fr-FR" sz="2000" dirty="0">
                        <a:latin typeface="Calibri"/>
                        <a:ea typeface="Calibri"/>
                        <a:cs typeface="Times New Roman"/>
                      </a:endParaRPr>
                    </a:p>
                  </a:txBody>
                  <a:tcPr marL="68580" marR="68580" marT="0" marB="0" anchor="ctr"/>
                </a:tc>
                <a:tc>
                  <a:txBody>
                    <a:bodyPr/>
                    <a:lstStyle/>
                    <a:p>
                      <a:pPr algn="ctr">
                        <a:lnSpc>
                          <a:spcPct val="106000"/>
                        </a:lnSpc>
                        <a:spcAft>
                          <a:spcPts val="0"/>
                        </a:spcAft>
                      </a:pPr>
                      <a:r>
                        <a:rPr lang="fr-FR" sz="2000" kern="1200" dirty="0" smtClean="0">
                          <a:solidFill>
                            <a:srgbClr val="000000"/>
                          </a:solidFill>
                          <a:latin typeface="Calibri"/>
                          <a:ea typeface="Calibri"/>
                          <a:cs typeface="Times New Roman"/>
                        </a:rPr>
                        <a:t>+ 12 </a:t>
                      </a:r>
                      <a:endParaRPr lang="fr-FR" sz="1100" dirty="0">
                        <a:latin typeface="Calibri"/>
                        <a:ea typeface="Calibri"/>
                        <a:cs typeface="Times New Roman"/>
                      </a:endParaRPr>
                    </a:p>
                  </a:txBody>
                  <a:tcPr marL="68580" marR="68580" marT="6985" marB="0" anchor="ctr"/>
                </a:tc>
                <a:tc>
                  <a:txBody>
                    <a:bodyPr/>
                    <a:lstStyle/>
                    <a:p>
                      <a:pPr algn="ctr">
                        <a:lnSpc>
                          <a:spcPct val="106000"/>
                        </a:lnSpc>
                        <a:spcAft>
                          <a:spcPts val="0"/>
                        </a:spcAft>
                      </a:pPr>
                      <a:r>
                        <a:rPr lang="fr-FR" sz="2000" kern="1200">
                          <a:solidFill>
                            <a:srgbClr val="000000"/>
                          </a:solidFill>
                          <a:latin typeface="Calibri"/>
                          <a:ea typeface="Calibri"/>
                          <a:cs typeface="Times New Roman"/>
                        </a:rPr>
                        <a:t>48</a:t>
                      </a:r>
                      <a:endParaRPr lang="fr-FR" sz="1100">
                        <a:latin typeface="Calibri"/>
                        <a:ea typeface="Calibri"/>
                        <a:cs typeface="Times New Roman"/>
                      </a:endParaRPr>
                    </a:p>
                  </a:txBody>
                  <a:tcPr marL="68580" marR="68580" marT="6985" marB="0" anchor="ctr"/>
                </a:tc>
                <a:tc>
                  <a:txBody>
                    <a:bodyPr/>
                    <a:lstStyle/>
                    <a:p>
                      <a:pPr algn="ctr">
                        <a:lnSpc>
                          <a:spcPct val="115000"/>
                        </a:lnSpc>
                        <a:spcAft>
                          <a:spcPts val="0"/>
                        </a:spcAft>
                      </a:pPr>
                      <a:r>
                        <a:rPr lang="fr-FR" sz="1800" dirty="0">
                          <a:latin typeface="Arial"/>
                          <a:ea typeface="Times New Roman"/>
                          <a:cs typeface="Times New Roman"/>
                        </a:rPr>
                        <a:t>69</a:t>
                      </a:r>
                      <a:endParaRPr lang="fr-FR" sz="1100" dirty="0">
                        <a:latin typeface="Calibri"/>
                        <a:ea typeface="Calibri"/>
                        <a:cs typeface="Times New Roman"/>
                      </a:endParaRPr>
                    </a:p>
                  </a:txBody>
                  <a:tcPr marL="68580" marR="68580" marT="6985" marB="0" anchor="ctr"/>
                </a:tc>
              </a:tr>
            </a:tbl>
          </a:graphicData>
        </a:graphic>
      </p:graphicFrame>
      <p:graphicFrame>
        <p:nvGraphicFramePr>
          <p:cNvPr id="6" name="Tableau 5"/>
          <p:cNvGraphicFramePr>
            <a:graphicFrameLocks noGrp="1"/>
          </p:cNvGraphicFramePr>
          <p:nvPr/>
        </p:nvGraphicFramePr>
        <p:xfrm>
          <a:off x="251520" y="5445224"/>
          <a:ext cx="8712968" cy="1902827"/>
        </p:xfrm>
        <a:graphic>
          <a:graphicData uri="http://schemas.openxmlformats.org/drawingml/2006/table">
            <a:tbl>
              <a:tblPr firstRow="1" bandRow="1">
                <a:tableStyleId>{5C22544A-7EE6-4342-B048-85BDC9FD1C3A}</a:tableStyleId>
              </a:tblPr>
              <a:tblGrid>
                <a:gridCol w="8712968"/>
              </a:tblGrid>
              <a:tr h="190870">
                <a:tc>
                  <a:txBody>
                    <a:bodyPr/>
                    <a:lstStyle/>
                    <a:p>
                      <a:pPr algn="ctr">
                        <a:lnSpc>
                          <a:spcPct val="107000"/>
                        </a:lnSpc>
                        <a:spcAft>
                          <a:spcPts val="0"/>
                        </a:spcAft>
                      </a:pPr>
                      <a:r>
                        <a:rPr lang="fr-FR" sz="1800" b="1" dirty="0">
                          <a:solidFill>
                            <a:schemeClr val="tx1"/>
                          </a:solidFill>
                          <a:latin typeface="Arial Narrow"/>
                          <a:ea typeface="Calibri"/>
                          <a:cs typeface="Times New Roman"/>
                        </a:rPr>
                        <a:t>Dispositifs spécifiques</a:t>
                      </a:r>
                      <a:endParaRPr lang="fr-FR" sz="1800" dirty="0">
                        <a:solidFill>
                          <a:schemeClr val="tx1"/>
                        </a:solidFill>
                        <a:latin typeface="Calibri"/>
                        <a:ea typeface="Calibri"/>
                        <a:cs typeface="Times New Roman"/>
                      </a:endParaRPr>
                    </a:p>
                  </a:txBody>
                  <a:tcPr marL="68580" marR="68580" marT="0" marB="0" anchor="ctr">
                    <a:solidFill>
                      <a:srgbClr val="FFFF00"/>
                    </a:solidFill>
                  </a:tcPr>
                </a:tc>
              </a:tr>
              <a:tr h="1609330">
                <a:tc>
                  <a:txBody>
                    <a:bodyPr/>
                    <a:lstStyle/>
                    <a:p>
                      <a:pPr algn="ctr">
                        <a:lnSpc>
                          <a:spcPct val="107000"/>
                        </a:lnSpc>
                        <a:spcAft>
                          <a:spcPts val="0"/>
                        </a:spcAft>
                      </a:pPr>
                      <a:r>
                        <a:rPr lang="fr-FR" sz="1600" dirty="0" smtClean="0">
                          <a:latin typeface="+mj-lt"/>
                          <a:ea typeface="Calibri"/>
                          <a:cs typeface="Times New Roman"/>
                        </a:rPr>
                        <a:t>2 </a:t>
                      </a:r>
                      <a:r>
                        <a:rPr lang="fr-FR" sz="1600" dirty="0">
                          <a:latin typeface="+mj-lt"/>
                          <a:ea typeface="Calibri"/>
                          <a:cs typeface="Times New Roman"/>
                        </a:rPr>
                        <a:t>UPE2A, </a:t>
                      </a:r>
                      <a:r>
                        <a:rPr lang="fr-FR" sz="1600" dirty="0" smtClean="0">
                          <a:latin typeface="+mj-lt"/>
                          <a:ea typeface="Calibri"/>
                          <a:cs typeface="Times New Roman"/>
                        </a:rPr>
                        <a:t>1 ULIS,1 SEGPA</a:t>
                      </a:r>
                      <a:r>
                        <a:rPr lang="fr-FR" sz="1600" dirty="0">
                          <a:latin typeface="+mj-lt"/>
                          <a:ea typeface="Calibri"/>
                          <a:cs typeface="Times New Roman"/>
                        </a:rPr>
                        <a:t>, </a:t>
                      </a:r>
                      <a:endParaRPr lang="fr-FR" sz="1600" dirty="0" smtClean="0">
                        <a:latin typeface="+mj-lt"/>
                        <a:ea typeface="Calibri"/>
                        <a:cs typeface="Times New Roman"/>
                      </a:endParaRPr>
                    </a:p>
                    <a:p>
                      <a:pPr algn="ctr">
                        <a:lnSpc>
                          <a:spcPct val="107000"/>
                        </a:lnSpc>
                        <a:spcAft>
                          <a:spcPts val="0"/>
                        </a:spcAft>
                      </a:pPr>
                      <a:r>
                        <a:rPr lang="fr-FR" sz="1600" dirty="0" smtClean="0">
                          <a:latin typeface="+mj-lt"/>
                          <a:ea typeface="Calibri"/>
                          <a:cs typeface="Times New Roman"/>
                        </a:rPr>
                        <a:t>4</a:t>
                      </a:r>
                      <a:r>
                        <a:rPr lang="fr-FR" sz="1600" baseline="0" dirty="0" smtClean="0">
                          <a:latin typeface="+mj-lt"/>
                          <a:ea typeface="Calibri"/>
                          <a:cs typeface="Times New Roman"/>
                        </a:rPr>
                        <a:t> Classes</a:t>
                      </a:r>
                      <a:r>
                        <a:rPr lang="fr-FR" sz="1600" dirty="0" smtClean="0">
                          <a:latin typeface="+mj-lt"/>
                          <a:ea typeface="Calibri"/>
                          <a:cs typeface="Times New Roman"/>
                        </a:rPr>
                        <a:t> </a:t>
                      </a:r>
                      <a:r>
                        <a:rPr lang="fr-FR" sz="1600" dirty="0">
                          <a:latin typeface="+mj-lt"/>
                          <a:ea typeface="Calibri"/>
                          <a:cs typeface="Times New Roman"/>
                        </a:rPr>
                        <a:t>CHAM </a:t>
                      </a:r>
                      <a:r>
                        <a:rPr lang="fr-FR" sz="1600" dirty="0" smtClean="0">
                          <a:latin typeface="+mj-lt"/>
                          <a:ea typeface="Calibri"/>
                          <a:cs typeface="Times New Roman"/>
                        </a:rPr>
                        <a:t>à </a:t>
                      </a:r>
                      <a:r>
                        <a:rPr lang="fr-FR" sz="1600" dirty="0">
                          <a:latin typeface="+mj-lt"/>
                          <a:ea typeface="Calibri"/>
                          <a:cs typeface="Times New Roman"/>
                        </a:rPr>
                        <a:t>dominante </a:t>
                      </a:r>
                      <a:r>
                        <a:rPr lang="fr-FR" sz="1600" dirty="0" smtClean="0">
                          <a:latin typeface="+mj-lt"/>
                          <a:ea typeface="Calibri"/>
                          <a:cs typeface="Times New Roman"/>
                        </a:rPr>
                        <a:t>vocale </a:t>
                      </a:r>
                    </a:p>
                    <a:p>
                      <a:pPr algn="ctr">
                        <a:lnSpc>
                          <a:spcPct val="107000"/>
                        </a:lnSpc>
                        <a:spcAft>
                          <a:spcPts val="0"/>
                        </a:spcAft>
                      </a:pPr>
                      <a:r>
                        <a:rPr lang="fr-FR" sz="1600" dirty="0" smtClean="0">
                          <a:latin typeface="+mj-lt"/>
                          <a:ea typeface="Calibri"/>
                          <a:cs typeface="Times New Roman"/>
                        </a:rPr>
                        <a:t>2 sections sportives football</a:t>
                      </a:r>
                    </a:p>
                    <a:p>
                      <a:pPr algn="ctr">
                        <a:lnSpc>
                          <a:spcPct val="107000"/>
                        </a:lnSpc>
                        <a:spcAft>
                          <a:spcPts val="0"/>
                        </a:spcAft>
                      </a:pPr>
                      <a:r>
                        <a:rPr lang="fr-FR" sz="1600" dirty="0" smtClean="0">
                          <a:latin typeface="+mj-lt"/>
                          <a:ea typeface="Calibri"/>
                          <a:cs typeface="Times New Roman"/>
                        </a:rPr>
                        <a:t>1 </a:t>
                      </a:r>
                      <a:r>
                        <a:rPr lang="fr-FR" sz="1600" dirty="0">
                          <a:latin typeface="+mj-lt"/>
                          <a:ea typeface="Calibri"/>
                          <a:cs typeface="Times New Roman"/>
                        </a:rPr>
                        <a:t>Atelier Relais, </a:t>
                      </a:r>
                    </a:p>
                    <a:p>
                      <a:pPr algn="ctr">
                        <a:lnSpc>
                          <a:spcPct val="107000"/>
                        </a:lnSpc>
                        <a:spcAft>
                          <a:spcPts val="0"/>
                        </a:spcAft>
                      </a:pPr>
                      <a:r>
                        <a:rPr lang="fr-FR" sz="1600" dirty="0" smtClean="0">
                          <a:latin typeface="+mj-lt"/>
                          <a:ea typeface="Calibri"/>
                          <a:cs typeface="Times New Roman"/>
                        </a:rPr>
                        <a:t>Dispositifs AE / “Ecole ouverte”</a:t>
                      </a:r>
                      <a:endParaRPr lang="fr-FR" sz="1600" dirty="0">
                        <a:latin typeface="+mj-lt"/>
                        <a:ea typeface="Calibri"/>
                        <a:cs typeface="Times New Roman"/>
                      </a:endParaRPr>
                    </a:p>
                  </a:txBody>
                  <a:tcPr marL="68580" marR="68580" marT="0" marB="0" anchor="ctr" anchorCtr="1"/>
                </a:tc>
              </a:tr>
            </a:tbl>
          </a:graphicData>
        </a:graphic>
      </p:graphicFrame>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188640"/>
            <a:ext cx="8496944" cy="666328"/>
          </a:xfrm>
          <a:solidFill>
            <a:schemeClr val="accent6">
              <a:lumMod val="60000"/>
              <a:lumOff val="40000"/>
            </a:schemeClr>
          </a:solidFill>
        </p:spPr>
        <p:txBody>
          <a:bodyPr anchor="ctr" anchorCtr="0">
            <a:normAutofit/>
          </a:bodyPr>
          <a:lstStyle/>
          <a:p>
            <a:pPr algn="ctr"/>
            <a:r>
              <a:rPr lang="fr-FR" sz="3600" b="1" dirty="0" smtClean="0"/>
              <a:t>Collège: PROJETS / AXES DE TRAVAIL</a:t>
            </a:r>
            <a:endParaRPr lang="fr-FR" sz="3600" b="1" dirty="0"/>
          </a:p>
        </p:txBody>
      </p:sp>
      <p:graphicFrame>
        <p:nvGraphicFramePr>
          <p:cNvPr id="5" name="Espace réservé du contenu 4"/>
          <p:cNvGraphicFramePr>
            <a:graphicFrameLocks noGrp="1"/>
          </p:cNvGraphicFramePr>
          <p:nvPr>
            <p:ph idx="1"/>
          </p:nvPr>
        </p:nvGraphicFramePr>
        <p:xfrm>
          <a:off x="395537" y="997862"/>
          <a:ext cx="8568952" cy="5942997"/>
        </p:xfrm>
        <a:graphic>
          <a:graphicData uri="http://schemas.openxmlformats.org/drawingml/2006/table">
            <a:tbl>
              <a:tblPr firstRow="1" bandRow="1">
                <a:tableStyleId>{00A15C55-8517-42AA-B614-E9B94910E393}</a:tableStyleId>
              </a:tblPr>
              <a:tblGrid>
                <a:gridCol w="2952328"/>
                <a:gridCol w="2760307"/>
                <a:gridCol w="2856317"/>
              </a:tblGrid>
              <a:tr h="974757">
                <a:tc>
                  <a:txBody>
                    <a:bodyPr/>
                    <a:lstStyle/>
                    <a:p>
                      <a:pPr algn="ctr"/>
                      <a:r>
                        <a:rPr lang="fr-FR" sz="2000" dirty="0" smtClean="0">
                          <a:solidFill>
                            <a:schemeClr val="tx1"/>
                          </a:solidFill>
                          <a:latin typeface="+mj-lt"/>
                        </a:rPr>
                        <a:t>AXE</a:t>
                      </a:r>
                      <a:r>
                        <a:rPr lang="fr-FR" sz="2000" baseline="0" dirty="0" smtClean="0">
                          <a:solidFill>
                            <a:schemeClr val="tx1"/>
                          </a:solidFill>
                          <a:latin typeface="+mj-lt"/>
                        </a:rPr>
                        <a:t> 1</a:t>
                      </a:r>
                    </a:p>
                    <a:p>
                      <a:pPr algn="ctr"/>
                      <a:r>
                        <a:rPr lang="fr-FR" sz="2000" baseline="0" dirty="0" smtClean="0">
                          <a:solidFill>
                            <a:schemeClr val="tx1"/>
                          </a:solidFill>
                          <a:latin typeface="+mj-lt"/>
                        </a:rPr>
                        <a:t>Acquisition des langages</a:t>
                      </a:r>
                    </a:p>
                  </a:txBody>
                  <a:tcPr anchor="ctr">
                    <a:solidFill>
                      <a:srgbClr val="FFFF00"/>
                    </a:solidFill>
                  </a:tcPr>
                </a:tc>
                <a:tc>
                  <a:txBody>
                    <a:bodyPr/>
                    <a:lstStyle/>
                    <a:p>
                      <a:pPr algn="ctr"/>
                      <a:r>
                        <a:rPr lang="fr-FR" sz="2000" dirty="0" smtClean="0">
                          <a:solidFill>
                            <a:schemeClr val="tx1"/>
                          </a:solidFill>
                          <a:latin typeface="+mj-lt"/>
                        </a:rPr>
                        <a:t>AXE 2</a:t>
                      </a:r>
                    </a:p>
                    <a:p>
                      <a:pPr algn="ctr"/>
                      <a:r>
                        <a:rPr lang="fr-FR" sz="2000" dirty="0" smtClean="0">
                          <a:solidFill>
                            <a:schemeClr val="tx1"/>
                          </a:solidFill>
                          <a:latin typeface="+mj-lt"/>
                        </a:rPr>
                        <a:t>Une école bienveillante</a:t>
                      </a:r>
                      <a:endParaRPr lang="fr-FR" sz="2000" dirty="0">
                        <a:solidFill>
                          <a:schemeClr val="tx1"/>
                        </a:solidFill>
                        <a:latin typeface="+mj-lt"/>
                      </a:endParaRPr>
                    </a:p>
                  </a:txBody>
                  <a:tcPr anchor="ctr">
                    <a:solidFill>
                      <a:srgbClr val="FFFF00"/>
                    </a:solidFill>
                  </a:tcPr>
                </a:tc>
                <a:tc>
                  <a:txBody>
                    <a:bodyPr/>
                    <a:lstStyle/>
                    <a:p>
                      <a:pPr algn="ctr"/>
                      <a:r>
                        <a:rPr lang="fr-FR" sz="2000" dirty="0" smtClean="0">
                          <a:solidFill>
                            <a:schemeClr val="tx1"/>
                          </a:solidFill>
                          <a:latin typeface="+mj-lt"/>
                        </a:rPr>
                        <a:t> AXE 3</a:t>
                      </a:r>
                    </a:p>
                    <a:p>
                      <a:pPr algn="ctr"/>
                      <a:r>
                        <a:rPr lang="fr-FR" sz="2000" dirty="0" smtClean="0">
                          <a:solidFill>
                            <a:schemeClr val="tx1"/>
                          </a:solidFill>
                          <a:latin typeface="+mj-lt"/>
                        </a:rPr>
                        <a:t>Parents /Partenaires</a:t>
                      </a:r>
                      <a:endParaRPr lang="fr-FR" sz="2000" dirty="0">
                        <a:solidFill>
                          <a:schemeClr val="tx1"/>
                        </a:solidFill>
                        <a:latin typeface="+mj-lt"/>
                      </a:endParaRPr>
                    </a:p>
                  </a:txBody>
                  <a:tcPr anchor="ctr">
                    <a:solidFill>
                      <a:srgbClr val="FFFF00"/>
                    </a:solidFill>
                  </a:tcPr>
                </a:tc>
              </a:tr>
              <a:tr h="4885381">
                <a:tc>
                  <a:txBody>
                    <a:bodyPr/>
                    <a:lstStyle/>
                    <a:p>
                      <a:pPr lvl="0" algn="l">
                        <a:buFont typeface="Arial" pitchFamily="34" charset="0"/>
                        <a:buChar char="•"/>
                      </a:pPr>
                      <a:r>
                        <a:rPr kumimoji="0" lang="fr-FR" sz="1800" kern="1200" dirty="0" smtClean="0">
                          <a:solidFill>
                            <a:schemeClr val="dk1"/>
                          </a:solidFill>
                          <a:latin typeface="+mj-lt"/>
                          <a:ea typeface="+mn-ea"/>
                          <a:cs typeface="+mn-cs"/>
                        </a:rPr>
                        <a:t> Oraux sur le stage d’observation en entreprise</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UPE2A – Evaluation par compétences et insertion dans les classes ordinaires</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Projet 6</a:t>
                      </a:r>
                      <a:r>
                        <a:rPr kumimoji="0" lang="fr-FR" sz="1800" kern="1200" baseline="30000" dirty="0" smtClean="0">
                          <a:solidFill>
                            <a:schemeClr val="dk1"/>
                          </a:solidFill>
                          <a:latin typeface="+mj-lt"/>
                          <a:ea typeface="+mn-ea"/>
                          <a:cs typeface="+mn-cs"/>
                        </a:rPr>
                        <a:t>ème</a:t>
                      </a:r>
                      <a:r>
                        <a:rPr kumimoji="0" lang="fr-FR" sz="1800" kern="1200" dirty="0" smtClean="0">
                          <a:solidFill>
                            <a:schemeClr val="dk1"/>
                          </a:solidFill>
                          <a:latin typeface="+mj-lt"/>
                          <a:ea typeface="+mn-ea"/>
                          <a:cs typeface="+mn-cs"/>
                        </a:rPr>
                        <a:t> – Maternelle Lezay théâtre d'ombres</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Présentation du collège en anglais – création d’un film</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Expositions diverses réalisées par les élèves</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CLAS, CLA, PPRE</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Ecole ouverte</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Parcours d’excellence</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Devoirs faits</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Accompagnement éducatif</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Parcours décrocheurs</a:t>
                      </a:r>
                      <a:r>
                        <a:rPr kumimoji="0" lang="fr-FR" sz="1200" kern="1200" baseline="0" dirty="0" smtClean="0">
                          <a:solidFill>
                            <a:schemeClr val="dk1"/>
                          </a:solidFill>
                          <a:latin typeface="+mj-lt"/>
                          <a:ea typeface="+mn-ea"/>
                          <a:cs typeface="+mn-cs"/>
                        </a:rPr>
                        <a:t> </a:t>
                      </a:r>
                    </a:p>
                    <a:p>
                      <a:pPr lvl="0" algn="l">
                        <a:buFont typeface="Arial" pitchFamily="34" charset="0"/>
                        <a:buNone/>
                      </a:pPr>
                      <a:r>
                        <a:rPr kumimoji="0" lang="fr-FR" sz="1400" kern="1200" baseline="0" dirty="0" smtClean="0">
                          <a:solidFill>
                            <a:schemeClr val="dk1"/>
                          </a:solidFill>
                          <a:latin typeface="+mj-lt"/>
                          <a:ea typeface="+mn-ea"/>
                          <a:cs typeface="+mn-cs"/>
                        </a:rPr>
                        <a:t>    4èmes/3èmes</a:t>
                      </a:r>
                    </a:p>
                  </a:txBody>
                  <a:tcPr>
                    <a:solidFill>
                      <a:schemeClr val="accent2">
                        <a:lumMod val="40000"/>
                        <a:lumOff val="60000"/>
                      </a:schemeClr>
                    </a:solidFill>
                  </a:tcPr>
                </a:tc>
                <a:tc>
                  <a:txBody>
                    <a:bodyPr/>
                    <a:lstStyle/>
                    <a:p>
                      <a:pPr lvl="0" algn="l">
                        <a:buFont typeface="Arial" pitchFamily="34" charset="0"/>
                        <a:buChar char="•"/>
                      </a:pPr>
                      <a:endParaRPr kumimoji="0" lang="fr-FR" sz="1800" kern="1200" dirty="0" smtClean="0">
                        <a:solidFill>
                          <a:schemeClr val="dk1"/>
                        </a:solidFill>
                        <a:latin typeface="+mj-lt"/>
                        <a:ea typeface="+mn-ea"/>
                        <a:cs typeface="+mn-cs"/>
                      </a:endParaRPr>
                    </a:p>
                    <a:p>
                      <a:pPr lvl="0" algn="l">
                        <a:buFont typeface="Arial" pitchFamily="34" charset="0"/>
                        <a:buChar char="•"/>
                      </a:pPr>
                      <a:endParaRPr kumimoji="0" lang="fr-FR" sz="1800" kern="1200" dirty="0" smtClean="0">
                        <a:solidFill>
                          <a:schemeClr val="dk1"/>
                        </a:solidFill>
                        <a:latin typeface="+mj-lt"/>
                        <a:ea typeface="+mn-ea"/>
                        <a:cs typeface="+mn-cs"/>
                      </a:endParaRPr>
                    </a:p>
                    <a:p>
                      <a:pPr lvl="0" algn="l">
                        <a:buFont typeface="Arial" pitchFamily="34" charset="0"/>
                        <a:buChar char="•"/>
                      </a:pPr>
                      <a:r>
                        <a:rPr kumimoji="0" lang="fr-FR" sz="1800" kern="1200" dirty="0" smtClean="0">
                          <a:solidFill>
                            <a:schemeClr val="dk1"/>
                          </a:solidFill>
                          <a:latin typeface="+mj-lt"/>
                          <a:ea typeface="+mn-ea"/>
                          <a:cs typeface="+mn-cs"/>
                        </a:rPr>
                        <a:t>Semaine banalisée pour toutes les classes de 5</a:t>
                      </a:r>
                      <a:r>
                        <a:rPr kumimoji="0" lang="fr-FR" sz="1800" kern="1200" baseline="30000" dirty="0" smtClean="0">
                          <a:solidFill>
                            <a:schemeClr val="dk1"/>
                          </a:solidFill>
                          <a:latin typeface="+mj-lt"/>
                          <a:ea typeface="+mn-ea"/>
                          <a:cs typeface="+mn-cs"/>
                        </a:rPr>
                        <a:t>ème</a:t>
                      </a:r>
                      <a:r>
                        <a:rPr kumimoji="0" lang="fr-FR" sz="1800" kern="1200" dirty="0" smtClean="0">
                          <a:solidFill>
                            <a:schemeClr val="dk1"/>
                          </a:solidFill>
                          <a:latin typeface="+mj-lt"/>
                          <a:ea typeface="+mn-ea"/>
                          <a:cs typeface="+mn-cs"/>
                        </a:rPr>
                        <a:t> sur la citoyenneté</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PEAC</a:t>
                      </a:r>
                      <a:r>
                        <a:rPr kumimoji="0" lang="fr-FR" sz="1800" kern="1200" baseline="0" dirty="0" smtClean="0">
                          <a:solidFill>
                            <a:schemeClr val="dk1"/>
                          </a:solidFill>
                          <a:latin typeface="+mj-lt"/>
                          <a:ea typeface="+mn-ea"/>
                          <a:cs typeface="+mn-cs"/>
                        </a:rPr>
                        <a:t> / </a:t>
                      </a:r>
                      <a:r>
                        <a:rPr kumimoji="0" lang="fr-FR" sz="1800" kern="1200" dirty="0" smtClean="0">
                          <a:solidFill>
                            <a:schemeClr val="dk1"/>
                          </a:solidFill>
                          <a:latin typeface="+mj-lt"/>
                          <a:ea typeface="+mn-ea"/>
                          <a:cs typeface="+mn-cs"/>
                        </a:rPr>
                        <a:t>LAC/</a:t>
                      </a: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CHAM – Projet </a:t>
                      </a:r>
                      <a:r>
                        <a:rPr kumimoji="0" lang="fr-FR" sz="1800" kern="1200" dirty="0" err="1" smtClean="0">
                          <a:solidFill>
                            <a:schemeClr val="dk1"/>
                          </a:solidFill>
                          <a:latin typeface="+mj-lt"/>
                          <a:ea typeface="+mn-ea"/>
                          <a:cs typeface="+mn-cs"/>
                        </a:rPr>
                        <a:t>Simbad</a:t>
                      </a:r>
                      <a:r>
                        <a:rPr kumimoji="0" lang="fr-FR" sz="1800" kern="1200" dirty="0" smtClean="0">
                          <a:solidFill>
                            <a:schemeClr val="dk1"/>
                          </a:solidFill>
                          <a:latin typeface="+mj-lt"/>
                          <a:ea typeface="+mn-ea"/>
                          <a:cs typeface="+mn-cs"/>
                        </a:rPr>
                        <a:t>, </a:t>
                      </a:r>
                      <a:r>
                        <a:rPr kumimoji="0" lang="fr-FR" sz="1800" kern="1200" dirty="0" err="1" smtClean="0">
                          <a:solidFill>
                            <a:schemeClr val="dk1"/>
                          </a:solidFill>
                          <a:latin typeface="+mj-lt"/>
                          <a:ea typeface="+mn-ea"/>
                          <a:cs typeface="+mn-cs"/>
                        </a:rPr>
                        <a:t>Phéno</a:t>
                      </a:r>
                      <a:r>
                        <a:rPr kumimoji="0" lang="fr-FR" sz="1800" kern="1200" dirty="0" smtClean="0">
                          <a:solidFill>
                            <a:schemeClr val="dk1"/>
                          </a:solidFill>
                          <a:latin typeface="+mj-lt"/>
                          <a:ea typeface="+mn-ea"/>
                          <a:cs typeface="+mn-cs"/>
                        </a:rPr>
                        <a:t>-</a:t>
                      </a:r>
                      <a:r>
                        <a:rPr kumimoji="0" lang="fr-FR" sz="1800" kern="1200" dirty="0" err="1" smtClean="0">
                          <a:solidFill>
                            <a:schemeClr val="dk1"/>
                          </a:solidFill>
                          <a:latin typeface="+mj-lt"/>
                          <a:ea typeface="+mn-ea"/>
                          <a:cs typeface="+mn-cs"/>
                        </a:rPr>
                        <a:t>meinau</a:t>
                      </a:r>
                      <a:endParaRPr kumimoji="0" lang="fr-FR" sz="1800" kern="1200" dirty="0" smtClean="0">
                        <a:solidFill>
                          <a:schemeClr val="dk1"/>
                        </a:solidFill>
                        <a:latin typeface="+mj-lt"/>
                        <a:ea typeface="+mn-ea"/>
                        <a:cs typeface="+mn-cs"/>
                      </a:endParaRP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Projet CECS (alimentation, sexualité, prévention des </a:t>
                      </a:r>
                      <a:r>
                        <a:rPr kumimoji="0" lang="fr-FR" sz="1800" kern="1200" dirty="0" err="1" smtClean="0">
                          <a:solidFill>
                            <a:schemeClr val="dk1"/>
                          </a:solidFill>
                          <a:latin typeface="+mj-lt"/>
                          <a:ea typeface="+mn-ea"/>
                          <a:cs typeface="+mn-cs"/>
                        </a:rPr>
                        <a:t>additcions</a:t>
                      </a:r>
                      <a:r>
                        <a:rPr kumimoji="0" lang="fr-FR" sz="1800" kern="1200" dirty="0" smtClean="0">
                          <a:solidFill>
                            <a:schemeClr val="dk1"/>
                          </a:solidFill>
                          <a:latin typeface="+mj-lt"/>
                          <a:ea typeface="+mn-ea"/>
                          <a:cs typeface="+mn-cs"/>
                        </a:rPr>
                        <a:t>…)</a:t>
                      </a:r>
                      <a:r>
                        <a:rPr kumimoji="0" lang="fr-FR" sz="1800" kern="1200" baseline="0" dirty="0" smtClean="0">
                          <a:solidFill>
                            <a:schemeClr val="dk1"/>
                          </a:solidFill>
                          <a:latin typeface="+mj-lt"/>
                          <a:ea typeface="+mn-ea"/>
                          <a:cs typeface="+mn-cs"/>
                        </a:rPr>
                        <a:t> </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Projet </a:t>
                      </a:r>
                      <a:r>
                        <a:rPr kumimoji="0" lang="fr-FR" sz="1800" kern="1200" dirty="0" err="1" smtClean="0">
                          <a:solidFill>
                            <a:schemeClr val="dk1"/>
                          </a:solidFill>
                          <a:latin typeface="+mj-lt"/>
                          <a:ea typeface="+mn-ea"/>
                          <a:cs typeface="+mn-cs"/>
                        </a:rPr>
                        <a:t>Acc</a:t>
                      </a:r>
                      <a:r>
                        <a:rPr kumimoji="0" lang="fr-FR" sz="1800" kern="1200" dirty="0" smtClean="0">
                          <a:solidFill>
                            <a:schemeClr val="dk1"/>
                          </a:solidFill>
                          <a:latin typeface="+mj-lt"/>
                          <a:ea typeface="+mn-ea"/>
                          <a:cs typeface="+mn-cs"/>
                        </a:rPr>
                        <a:t> éducatif : graff, </a:t>
                      </a:r>
                      <a:r>
                        <a:rPr kumimoji="0" lang="fr-FR" sz="1800" kern="1200" dirty="0" err="1" smtClean="0">
                          <a:solidFill>
                            <a:schemeClr val="dk1"/>
                          </a:solidFill>
                          <a:latin typeface="+mj-lt"/>
                          <a:ea typeface="+mn-ea"/>
                          <a:cs typeface="+mn-cs"/>
                        </a:rPr>
                        <a:t>audiorama</a:t>
                      </a:r>
                      <a:r>
                        <a:rPr kumimoji="0" lang="fr-FR" sz="1800" kern="1200" dirty="0" smtClean="0">
                          <a:solidFill>
                            <a:schemeClr val="dk1"/>
                          </a:solidFill>
                          <a:latin typeface="+mj-lt"/>
                          <a:ea typeface="+mn-ea"/>
                          <a:cs typeface="+mn-cs"/>
                        </a:rPr>
                        <a:t>, échecs…</a:t>
                      </a:r>
                    </a:p>
                    <a:p>
                      <a:pPr lvl="0" algn="l">
                        <a:buFont typeface="Arial" pitchFamily="34" charset="0"/>
                        <a:buChar char="•"/>
                      </a:pPr>
                      <a:r>
                        <a:rPr kumimoji="0" lang="fr-FR" sz="1800" kern="1200" dirty="0" smtClean="0">
                          <a:solidFill>
                            <a:schemeClr val="dk1"/>
                          </a:solidFill>
                          <a:latin typeface="+mj-lt"/>
                          <a:ea typeface="+mn-ea"/>
                          <a:cs typeface="+mn-cs"/>
                        </a:rPr>
                        <a:t>LATI</a:t>
                      </a:r>
                    </a:p>
                    <a:p>
                      <a:pPr lvl="0" algn="l">
                        <a:buFont typeface="Arial" pitchFamily="34" charset="0"/>
                        <a:buChar char="•"/>
                      </a:pPr>
                      <a:r>
                        <a:rPr kumimoji="0" lang="fr-FR" sz="1800" kern="1200" dirty="0" smtClean="0">
                          <a:solidFill>
                            <a:schemeClr val="dk1"/>
                          </a:solidFill>
                          <a:latin typeface="+mj-lt"/>
                          <a:ea typeface="+mn-ea"/>
                          <a:cs typeface="+mn-cs"/>
                        </a:rPr>
                        <a:t>Prévention pétards</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13/18 question de justice</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Lezay Fairplay</a:t>
                      </a:r>
                      <a:endParaRPr lang="fr-FR" sz="1800" dirty="0">
                        <a:latin typeface="+mj-lt"/>
                      </a:endParaRPr>
                    </a:p>
                  </a:txBody>
                  <a:tcPr>
                    <a:solidFill>
                      <a:schemeClr val="accent2">
                        <a:lumMod val="40000"/>
                        <a:lumOff val="60000"/>
                      </a:schemeClr>
                    </a:solidFill>
                  </a:tcPr>
                </a:tc>
                <a:tc>
                  <a:txBody>
                    <a:bodyPr/>
                    <a:lstStyle/>
                    <a:p>
                      <a:pPr lvl="0" algn="l">
                        <a:buFont typeface="Arial" pitchFamily="34" charset="0"/>
                        <a:buNone/>
                      </a:pPr>
                      <a:endParaRPr kumimoji="0" lang="fr-FR" sz="1800" kern="1200" dirty="0" smtClean="0">
                        <a:solidFill>
                          <a:schemeClr val="dk1"/>
                        </a:solidFill>
                        <a:latin typeface="+mj-lt"/>
                        <a:ea typeface="+mn-ea"/>
                        <a:cs typeface="+mn-cs"/>
                      </a:endParaRPr>
                    </a:p>
                    <a:p>
                      <a:pPr lvl="0" algn="l">
                        <a:buFont typeface="Arial" pitchFamily="34" charset="0"/>
                        <a:buChar char="•"/>
                      </a:pPr>
                      <a:endParaRPr kumimoji="0" lang="fr-FR" sz="1800" kern="1200" dirty="0" smtClean="0">
                        <a:solidFill>
                          <a:schemeClr val="dk1"/>
                        </a:solidFill>
                        <a:latin typeface="+mj-lt"/>
                        <a:ea typeface="+mn-ea"/>
                        <a:cs typeface="+mn-cs"/>
                      </a:endParaRPr>
                    </a:p>
                    <a:p>
                      <a:pPr lvl="0" algn="l">
                        <a:buFont typeface="Arial" pitchFamily="34" charset="0"/>
                        <a:buChar char="•"/>
                      </a:pPr>
                      <a:r>
                        <a:rPr kumimoji="0" lang="fr-FR" sz="1800" kern="1200" dirty="0" smtClean="0">
                          <a:solidFill>
                            <a:schemeClr val="dk1"/>
                          </a:solidFill>
                          <a:latin typeface="+mj-lt"/>
                          <a:ea typeface="+mn-ea"/>
                          <a:cs typeface="+mn-cs"/>
                        </a:rPr>
                        <a:t>Réunions d’information sur la représentation des parents en collège</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Petits déjeuners avec les parents de SEGPA</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Portes ouvertes</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Conseils de classe ouverts</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Cellule de veille</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Médiateur scolaire</a:t>
                      </a: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Malette des parents de</a:t>
                      </a:r>
                    </a:p>
                    <a:p>
                      <a:pPr lvl="0" algn="l">
                        <a:buFont typeface="Arial" pitchFamily="34" charset="0"/>
                        <a:buNone/>
                      </a:pPr>
                      <a:r>
                        <a:rPr kumimoji="0" lang="fr-FR" sz="1800" kern="1200" baseline="0" dirty="0" smtClean="0">
                          <a:solidFill>
                            <a:schemeClr val="dk1"/>
                          </a:solidFill>
                          <a:latin typeface="+mj-lt"/>
                          <a:ea typeface="+mn-ea"/>
                          <a:cs typeface="+mn-cs"/>
                        </a:rPr>
                        <a:t>  </a:t>
                      </a:r>
                      <a:r>
                        <a:rPr kumimoji="0" lang="fr-FR" sz="1800" kern="1200" dirty="0" smtClean="0">
                          <a:solidFill>
                            <a:schemeClr val="dk1"/>
                          </a:solidFill>
                          <a:latin typeface="+mj-lt"/>
                          <a:ea typeface="+mn-ea"/>
                          <a:cs typeface="+mn-cs"/>
                        </a:rPr>
                        <a:t>6</a:t>
                      </a:r>
                      <a:r>
                        <a:rPr kumimoji="0" lang="fr-FR" sz="1800" kern="1200" baseline="30000" dirty="0" smtClean="0">
                          <a:solidFill>
                            <a:schemeClr val="dk1"/>
                          </a:solidFill>
                          <a:latin typeface="+mj-lt"/>
                          <a:ea typeface="+mn-ea"/>
                          <a:cs typeface="+mn-cs"/>
                        </a:rPr>
                        <a:t>ème</a:t>
                      </a:r>
                      <a:endParaRPr kumimoji="0" lang="fr-FR" sz="1800" kern="1200" dirty="0" smtClean="0">
                        <a:solidFill>
                          <a:schemeClr val="dk1"/>
                        </a:solidFill>
                        <a:latin typeface="+mj-lt"/>
                        <a:ea typeface="+mn-ea"/>
                        <a:cs typeface="+mn-cs"/>
                      </a:endParaRPr>
                    </a:p>
                    <a:p>
                      <a:pPr algn="l"/>
                      <a:endParaRPr lang="fr-FR" sz="1800" dirty="0">
                        <a:latin typeface="+mj-lt"/>
                      </a:endParaRPr>
                    </a:p>
                  </a:txBody>
                  <a:tcPr>
                    <a:solidFill>
                      <a:schemeClr val="accent2">
                        <a:lumMod val="40000"/>
                        <a:lumOff val="60000"/>
                      </a:schemeClr>
                    </a:solidFill>
                  </a:tcPr>
                </a:tc>
              </a:tr>
            </a:tbl>
          </a:graphicData>
        </a:graphic>
      </p:graphicFrame>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633"/>
            <a:ext cx="8229600" cy="792088"/>
          </a:xfrm>
        </p:spPr>
        <p:txBody>
          <a:bodyPr>
            <a:normAutofit fontScale="90000"/>
          </a:bodyPr>
          <a:lstStyle/>
          <a:p>
            <a:pPr algn="ctr"/>
            <a:r>
              <a:rPr lang="fr-FR" b="1" dirty="0" smtClean="0"/>
              <a:t>ECOLES ELEMENTAIRES</a:t>
            </a:r>
            <a:endParaRPr lang="fr-FR" b="1" dirty="0"/>
          </a:p>
        </p:txBody>
      </p:sp>
      <p:graphicFrame>
        <p:nvGraphicFramePr>
          <p:cNvPr id="4" name="Espace réservé du contenu 3"/>
          <p:cNvGraphicFramePr>
            <a:graphicFrameLocks noGrp="1"/>
          </p:cNvGraphicFramePr>
          <p:nvPr>
            <p:ph idx="1"/>
          </p:nvPr>
        </p:nvGraphicFramePr>
        <p:xfrm>
          <a:off x="251520" y="886333"/>
          <a:ext cx="8676456" cy="6290815"/>
        </p:xfrm>
        <a:graphic>
          <a:graphicData uri="http://schemas.openxmlformats.org/drawingml/2006/table">
            <a:tbl>
              <a:tblPr firstRow="1" bandRow="1">
                <a:tableStyleId>{21E4AEA4-8DFA-4A89-87EB-49C32662AFE0}</a:tableStyleId>
              </a:tblPr>
              <a:tblGrid>
                <a:gridCol w="2169114"/>
                <a:gridCol w="2169114"/>
                <a:gridCol w="2169114"/>
                <a:gridCol w="2169114"/>
              </a:tblGrid>
              <a:tr h="779205">
                <a:tc>
                  <a:txBody>
                    <a:bodyPr/>
                    <a:lstStyle/>
                    <a:p>
                      <a:pPr algn="ctr">
                        <a:lnSpc>
                          <a:spcPct val="107000"/>
                        </a:lnSpc>
                        <a:spcAft>
                          <a:spcPts val="0"/>
                        </a:spcAft>
                      </a:pPr>
                      <a:r>
                        <a:rPr lang="fr-FR" sz="1800" b="1" dirty="0">
                          <a:latin typeface="+mn-lt"/>
                        </a:rPr>
                        <a:t>Ecoles </a:t>
                      </a:r>
                      <a:r>
                        <a:rPr lang="fr-FR" sz="1800" b="1" dirty="0" smtClean="0">
                          <a:latin typeface="+mn-lt"/>
                        </a:rPr>
                        <a:t>Elémentaires</a:t>
                      </a:r>
                      <a:endParaRPr lang="fr-FR" sz="1800" b="1" dirty="0">
                        <a:latin typeface="+mn-lt"/>
                        <a:ea typeface="Calibri"/>
                        <a:cs typeface="Times New Roman"/>
                      </a:endParaRPr>
                    </a:p>
                  </a:txBody>
                  <a:tcPr marL="68580" marR="68580" marT="0" marB="0" anchor="ctr"/>
                </a:tc>
                <a:tc>
                  <a:txBody>
                    <a:bodyPr/>
                    <a:lstStyle/>
                    <a:p>
                      <a:pPr algn="ctr">
                        <a:lnSpc>
                          <a:spcPct val="107000"/>
                        </a:lnSpc>
                        <a:spcAft>
                          <a:spcPts val="0"/>
                        </a:spcAft>
                      </a:pPr>
                      <a:r>
                        <a:rPr lang="fr-FR" sz="1800" b="1" dirty="0" smtClean="0">
                          <a:latin typeface="+mn-lt"/>
                        </a:rPr>
                        <a:t>Effectifs</a:t>
                      </a:r>
                    </a:p>
                    <a:p>
                      <a:pPr algn="ctr">
                        <a:lnSpc>
                          <a:spcPct val="107000"/>
                        </a:lnSpc>
                        <a:spcAft>
                          <a:spcPts val="0"/>
                        </a:spcAft>
                      </a:pPr>
                      <a:r>
                        <a:rPr lang="fr-FR" sz="1800" b="1" dirty="0" smtClean="0">
                          <a:latin typeface="+mn-lt"/>
                          <a:ea typeface="Calibri"/>
                          <a:cs typeface="Times New Roman"/>
                        </a:rPr>
                        <a:t>Globaux</a:t>
                      </a:r>
                      <a:endParaRPr lang="fr-FR" sz="1800" b="1" dirty="0">
                        <a:latin typeface="+mn-lt"/>
                        <a:ea typeface="Calibri"/>
                        <a:cs typeface="Times New Roman"/>
                      </a:endParaRPr>
                    </a:p>
                  </a:txBody>
                  <a:tcPr marL="68580" marR="68580" marT="0" marB="0" anchor="ctr"/>
                </a:tc>
                <a:tc>
                  <a:txBody>
                    <a:bodyPr/>
                    <a:lstStyle/>
                    <a:p>
                      <a:pPr algn="ctr">
                        <a:lnSpc>
                          <a:spcPct val="107000"/>
                        </a:lnSpc>
                        <a:spcAft>
                          <a:spcPts val="0"/>
                        </a:spcAft>
                      </a:pPr>
                      <a:r>
                        <a:rPr lang="fr-FR" sz="1800" b="1" dirty="0" smtClean="0">
                          <a:latin typeface="+mn-lt"/>
                        </a:rPr>
                        <a:t>Nombres de Classes</a:t>
                      </a:r>
                      <a:endParaRPr lang="fr-FR" sz="1800" b="1" dirty="0">
                        <a:latin typeface="+mn-lt"/>
                        <a:ea typeface="Calibri"/>
                        <a:cs typeface="Times New Roman"/>
                      </a:endParaRPr>
                    </a:p>
                  </a:txBody>
                  <a:tcPr marL="68580" marR="68580" marT="0" marB="0" anchor="ctr"/>
                </a:tc>
                <a:tc>
                  <a:txBody>
                    <a:bodyPr/>
                    <a:lstStyle/>
                    <a:p>
                      <a:pPr algn="ctr">
                        <a:lnSpc>
                          <a:spcPct val="107000"/>
                        </a:lnSpc>
                        <a:spcAft>
                          <a:spcPts val="0"/>
                        </a:spcAft>
                      </a:pPr>
                      <a:r>
                        <a:rPr lang="fr-FR" sz="1800" b="1" dirty="0" smtClean="0">
                          <a:latin typeface="+mn-lt"/>
                        </a:rPr>
                        <a:t>Niveaux </a:t>
                      </a:r>
                    </a:p>
                    <a:p>
                      <a:pPr algn="ctr">
                        <a:lnSpc>
                          <a:spcPct val="107000"/>
                        </a:lnSpc>
                        <a:spcAft>
                          <a:spcPts val="0"/>
                        </a:spcAft>
                      </a:pPr>
                      <a:r>
                        <a:rPr lang="fr-FR" sz="1800" b="1" dirty="0" smtClean="0">
                          <a:latin typeface="+mn-lt"/>
                          <a:ea typeface="Calibri"/>
                          <a:cs typeface="Times New Roman"/>
                        </a:rPr>
                        <a:t>Effectifs/classes</a:t>
                      </a:r>
                      <a:endParaRPr lang="fr-FR" sz="1800" b="1" dirty="0">
                        <a:latin typeface="+mn-lt"/>
                        <a:ea typeface="Calibri"/>
                        <a:cs typeface="Times New Roman"/>
                      </a:endParaRPr>
                    </a:p>
                  </a:txBody>
                  <a:tcPr marL="68580" marR="68580" marT="0" marB="0" anchor="ctr"/>
                </a:tc>
              </a:tr>
              <a:tr h="1798034">
                <a:tc>
                  <a:txBody>
                    <a:bodyPr/>
                    <a:lstStyle/>
                    <a:p>
                      <a:pPr algn="ctr">
                        <a:lnSpc>
                          <a:spcPct val="107000"/>
                        </a:lnSpc>
                        <a:spcAft>
                          <a:spcPts val="0"/>
                        </a:spcAft>
                      </a:pPr>
                      <a:r>
                        <a:rPr lang="en-GB" sz="2800" b="1" dirty="0">
                          <a:solidFill>
                            <a:srgbClr val="7030A0"/>
                          </a:solidFill>
                          <a:latin typeface="Arial Narrow" pitchFamily="34" charset="0"/>
                        </a:rPr>
                        <a:t>CANARDIERE</a:t>
                      </a:r>
                      <a:endParaRPr lang="fr-FR" sz="2800" b="1" dirty="0">
                        <a:solidFill>
                          <a:srgbClr val="7030A0"/>
                        </a:solidFill>
                        <a:latin typeface="Arial Narrow" pitchFamily="34" charset="0"/>
                        <a:ea typeface="Calibri"/>
                        <a:cs typeface="Times New Roman"/>
                      </a:endParaRPr>
                    </a:p>
                  </a:txBody>
                  <a:tcPr marL="68580" marR="68580" marT="0" marB="0" anchor="ctr"/>
                </a:tc>
                <a:tc>
                  <a:txBody>
                    <a:bodyPr/>
                    <a:lstStyle/>
                    <a:p>
                      <a:pPr algn="ctr">
                        <a:lnSpc>
                          <a:spcPct val="107000"/>
                        </a:lnSpc>
                        <a:spcAft>
                          <a:spcPts val="0"/>
                        </a:spcAft>
                      </a:pPr>
                      <a:r>
                        <a:rPr lang="fr-FR" sz="3600" b="1" dirty="0">
                          <a:solidFill>
                            <a:srgbClr val="8C2FBF"/>
                          </a:solidFill>
                          <a:latin typeface="Arial Narrow" pitchFamily="34" charset="0"/>
                        </a:rPr>
                        <a:t>3</a:t>
                      </a:r>
                      <a:r>
                        <a:rPr lang="fr-FR" sz="3600" b="1" dirty="0" smtClean="0">
                          <a:solidFill>
                            <a:srgbClr val="8C2FBF"/>
                          </a:solidFill>
                          <a:latin typeface="Arial Narrow" pitchFamily="34" charset="0"/>
                        </a:rPr>
                        <a:t>09</a:t>
                      </a:r>
                      <a:endParaRPr lang="fr-FR" sz="3600" b="1" dirty="0">
                        <a:solidFill>
                          <a:srgbClr val="8C2FBF"/>
                        </a:solidFill>
                        <a:latin typeface="Arial Narrow" pitchFamily="34" charset="0"/>
                        <a:ea typeface="Calibri"/>
                        <a:cs typeface="Times New Roman"/>
                      </a:endParaRPr>
                    </a:p>
                  </a:txBody>
                  <a:tcPr marL="68580" marR="68580" marT="0" marB="0" anchor="ctr"/>
                </a:tc>
                <a:tc>
                  <a:txBody>
                    <a:bodyPr/>
                    <a:lstStyle/>
                    <a:p>
                      <a:pPr algn="ctr">
                        <a:lnSpc>
                          <a:spcPct val="107000"/>
                        </a:lnSpc>
                        <a:spcAft>
                          <a:spcPts val="0"/>
                        </a:spcAft>
                      </a:pPr>
                      <a:r>
                        <a:rPr lang="fr-FR" sz="3200" b="1" dirty="0" smtClean="0">
                          <a:solidFill>
                            <a:srgbClr val="8C2FBF"/>
                          </a:solidFill>
                          <a:latin typeface="Arial Narrow" pitchFamily="34" charset="0"/>
                        </a:rPr>
                        <a:t>12</a:t>
                      </a:r>
                    </a:p>
                    <a:p>
                      <a:pPr algn="ctr">
                        <a:lnSpc>
                          <a:spcPct val="107000"/>
                        </a:lnSpc>
                        <a:spcAft>
                          <a:spcPts val="0"/>
                        </a:spcAft>
                      </a:pPr>
                      <a:r>
                        <a:rPr lang="fr-FR" sz="1400" b="1" dirty="0" smtClean="0">
                          <a:solidFill>
                            <a:srgbClr val="8C2FBF"/>
                          </a:solidFill>
                          <a:latin typeface="Arial Narrow" pitchFamily="34" charset="0"/>
                        </a:rPr>
                        <a:t>(1 CHAM  + 1 ULIS +</a:t>
                      </a:r>
                    </a:p>
                    <a:p>
                      <a:pPr algn="ctr">
                        <a:lnSpc>
                          <a:spcPct val="107000"/>
                        </a:lnSpc>
                        <a:spcAft>
                          <a:spcPts val="0"/>
                        </a:spcAft>
                      </a:pPr>
                      <a:r>
                        <a:rPr lang="fr-FR" sz="1400" b="1" dirty="0" smtClean="0">
                          <a:solidFill>
                            <a:srgbClr val="8C2FBF"/>
                          </a:solidFill>
                          <a:latin typeface="Arial Narrow" pitchFamily="34" charset="0"/>
                        </a:rPr>
                        <a:t>1 RASED (1/2 psy – 1 G – 1 E</a:t>
                      </a:r>
                      <a:r>
                        <a:rPr lang="fr-FR" sz="1400" b="1" dirty="0" smtClean="0">
                          <a:solidFill>
                            <a:srgbClr val="8C2FBF"/>
                          </a:solidFill>
                          <a:latin typeface="+mn-lt"/>
                        </a:rPr>
                        <a:t>)</a:t>
                      </a:r>
                    </a:p>
                  </a:txBody>
                  <a:tcPr marL="68580" marR="68580" marT="0" marB="0" anchor="ctr"/>
                </a:tc>
                <a:tc>
                  <a:txBody>
                    <a:bodyPr/>
                    <a:lstStyle/>
                    <a:p>
                      <a:pPr algn="l">
                        <a:lnSpc>
                          <a:spcPct val="107000"/>
                        </a:lnSpc>
                        <a:spcAft>
                          <a:spcPts val="0"/>
                        </a:spcAft>
                      </a:pPr>
                      <a:r>
                        <a:rPr lang="fr-FR" sz="1400" b="1" dirty="0" smtClean="0">
                          <a:solidFill>
                            <a:srgbClr val="8C2FBF"/>
                          </a:solidFill>
                          <a:latin typeface="Arial Narrow" pitchFamily="34" charset="0"/>
                          <a:ea typeface="Calibri"/>
                          <a:cs typeface="Times New Roman"/>
                        </a:rPr>
                        <a:t>3 CP : 13</a:t>
                      </a:r>
                    </a:p>
                    <a:p>
                      <a:pPr algn="l">
                        <a:lnSpc>
                          <a:spcPct val="107000"/>
                        </a:lnSpc>
                        <a:spcAft>
                          <a:spcPts val="0"/>
                        </a:spcAft>
                      </a:pPr>
                      <a:r>
                        <a:rPr kumimoji="0" lang="fr-FR" sz="1400" b="1" kern="1200" dirty="0" smtClean="0">
                          <a:solidFill>
                            <a:srgbClr val="8C2FBF"/>
                          </a:solidFill>
                          <a:latin typeface="Arial Narrow" pitchFamily="34" charset="0"/>
                          <a:ea typeface="+mn-ea"/>
                          <a:cs typeface="+mn-cs"/>
                        </a:rPr>
                        <a:t>1 CP/CE1 : 19</a:t>
                      </a:r>
                    </a:p>
                    <a:p>
                      <a:pPr marL="0" marR="0" indent="0" algn="l" defTabSz="914400" rtl="0" eaLnBrk="1" fontAlgn="auto" latinLnBrk="0" hangingPunct="1">
                        <a:lnSpc>
                          <a:spcPct val="107000"/>
                        </a:lnSpc>
                        <a:spcBef>
                          <a:spcPts val="0"/>
                        </a:spcBef>
                        <a:spcAft>
                          <a:spcPts val="0"/>
                        </a:spcAft>
                        <a:buClrTx/>
                        <a:buSzTx/>
                        <a:buFontTx/>
                        <a:buNone/>
                        <a:tabLst/>
                        <a:defRPr/>
                      </a:pPr>
                      <a:r>
                        <a:rPr kumimoji="0" lang="fr-FR" sz="1400" b="1" kern="1200" dirty="0" smtClean="0">
                          <a:solidFill>
                            <a:srgbClr val="8C2FBF"/>
                          </a:solidFill>
                          <a:latin typeface="Arial Narrow" pitchFamily="34" charset="0"/>
                          <a:ea typeface="+mn-ea"/>
                          <a:cs typeface="+mn-cs"/>
                        </a:rPr>
                        <a:t>1 CE1 : 22</a:t>
                      </a:r>
                    </a:p>
                    <a:p>
                      <a:pPr marL="0" marR="0" indent="0" algn="l" defTabSz="914400" rtl="0" eaLnBrk="1" fontAlgn="auto" latinLnBrk="0" hangingPunct="1">
                        <a:lnSpc>
                          <a:spcPct val="107000"/>
                        </a:lnSpc>
                        <a:spcBef>
                          <a:spcPts val="0"/>
                        </a:spcBef>
                        <a:spcAft>
                          <a:spcPts val="0"/>
                        </a:spcAft>
                        <a:buClrTx/>
                        <a:buSzTx/>
                        <a:buFontTx/>
                        <a:buNone/>
                        <a:tabLst/>
                        <a:defRPr/>
                      </a:pPr>
                      <a:r>
                        <a:rPr kumimoji="0" lang="fr-FR" sz="1400" b="1" kern="1200" dirty="0" smtClean="0">
                          <a:solidFill>
                            <a:srgbClr val="8C2FBF"/>
                          </a:solidFill>
                          <a:latin typeface="Arial Narrow" pitchFamily="34" charset="0"/>
                          <a:ea typeface="+mn-ea"/>
                          <a:cs typeface="+mn-cs"/>
                        </a:rPr>
                        <a:t>1 CE1/CE2 : 21</a:t>
                      </a:r>
                      <a:endParaRPr lang="fr-FR" sz="1400" b="1" dirty="0" smtClean="0">
                        <a:solidFill>
                          <a:srgbClr val="8C2FBF"/>
                        </a:solidFill>
                        <a:latin typeface="Arial Narrow" pitchFamily="34" charset="0"/>
                        <a:ea typeface="Calibri"/>
                        <a:cs typeface="Times New Roman"/>
                      </a:endParaRPr>
                    </a:p>
                    <a:p>
                      <a:pPr marL="0" marR="0" indent="0" algn="l" defTabSz="914400" rtl="0" eaLnBrk="1" fontAlgn="auto" latinLnBrk="0" hangingPunct="1">
                        <a:lnSpc>
                          <a:spcPct val="107000"/>
                        </a:lnSpc>
                        <a:spcBef>
                          <a:spcPts val="0"/>
                        </a:spcBef>
                        <a:spcAft>
                          <a:spcPts val="0"/>
                        </a:spcAft>
                        <a:buClrTx/>
                        <a:buSzTx/>
                        <a:buFontTx/>
                        <a:buNone/>
                        <a:tabLst/>
                        <a:defRPr/>
                      </a:pPr>
                      <a:r>
                        <a:rPr lang="fr-FR" sz="1400" b="1" dirty="0" smtClean="0">
                          <a:solidFill>
                            <a:srgbClr val="8C2FBF"/>
                          </a:solidFill>
                          <a:latin typeface="Arial Narrow" pitchFamily="34" charset="0"/>
                          <a:ea typeface="Calibri"/>
                          <a:cs typeface="Times New Roman"/>
                        </a:rPr>
                        <a:t>2 CE2 : 21</a:t>
                      </a:r>
                    </a:p>
                    <a:p>
                      <a:pPr marL="0" marR="0" indent="0" algn="l" defTabSz="914400" rtl="0" eaLnBrk="1" fontAlgn="auto" latinLnBrk="0" hangingPunct="1">
                        <a:lnSpc>
                          <a:spcPct val="107000"/>
                        </a:lnSpc>
                        <a:spcBef>
                          <a:spcPts val="0"/>
                        </a:spcBef>
                        <a:spcAft>
                          <a:spcPts val="0"/>
                        </a:spcAft>
                        <a:buClrTx/>
                        <a:buSzTx/>
                        <a:buFontTx/>
                        <a:buNone/>
                        <a:tabLst/>
                        <a:defRPr/>
                      </a:pPr>
                      <a:r>
                        <a:rPr lang="fr-FR" sz="1400" b="1" dirty="0" smtClean="0">
                          <a:solidFill>
                            <a:srgbClr val="8C2FBF"/>
                          </a:solidFill>
                          <a:latin typeface="Arial Narrow" pitchFamily="34" charset="0"/>
                          <a:ea typeface="Calibri"/>
                          <a:cs typeface="Times New Roman"/>
                        </a:rPr>
                        <a:t>2</a:t>
                      </a:r>
                      <a:r>
                        <a:rPr lang="fr-FR" sz="1400" b="1" baseline="0" dirty="0" smtClean="0">
                          <a:solidFill>
                            <a:srgbClr val="8C2FBF"/>
                          </a:solidFill>
                          <a:latin typeface="Arial Narrow" pitchFamily="34" charset="0"/>
                          <a:ea typeface="Calibri"/>
                          <a:cs typeface="Times New Roman"/>
                        </a:rPr>
                        <a:t> CM1 : 24 /25</a:t>
                      </a:r>
                    </a:p>
                    <a:p>
                      <a:pPr marL="0" marR="0" indent="0" algn="l" defTabSz="914400" rtl="0" eaLnBrk="1" fontAlgn="auto" latinLnBrk="0" hangingPunct="1">
                        <a:lnSpc>
                          <a:spcPct val="107000"/>
                        </a:lnSpc>
                        <a:spcBef>
                          <a:spcPts val="0"/>
                        </a:spcBef>
                        <a:spcAft>
                          <a:spcPts val="0"/>
                        </a:spcAft>
                        <a:buClrTx/>
                        <a:buSzTx/>
                        <a:buFontTx/>
                        <a:buNone/>
                        <a:tabLst/>
                        <a:defRPr/>
                      </a:pPr>
                      <a:r>
                        <a:rPr lang="fr-FR" sz="1400" b="1" baseline="0" dirty="0" smtClean="0">
                          <a:solidFill>
                            <a:srgbClr val="8C2FBF"/>
                          </a:solidFill>
                          <a:latin typeface="Arial Narrow" pitchFamily="34" charset="0"/>
                          <a:ea typeface="Calibri"/>
                          <a:cs typeface="Times New Roman"/>
                        </a:rPr>
                        <a:t>1 CM1/CM2 : 24</a:t>
                      </a:r>
                    </a:p>
                    <a:p>
                      <a:pPr marL="0" marR="0" indent="0" algn="l" defTabSz="914400" rtl="0" eaLnBrk="1" fontAlgn="auto" latinLnBrk="0" hangingPunct="1">
                        <a:lnSpc>
                          <a:spcPct val="107000"/>
                        </a:lnSpc>
                        <a:spcBef>
                          <a:spcPts val="0"/>
                        </a:spcBef>
                        <a:spcAft>
                          <a:spcPts val="0"/>
                        </a:spcAft>
                        <a:buClrTx/>
                        <a:buSzTx/>
                        <a:buFontTx/>
                        <a:buNone/>
                        <a:tabLst/>
                        <a:defRPr/>
                      </a:pPr>
                      <a:r>
                        <a:rPr lang="fr-FR" sz="1400" b="1" baseline="0" dirty="0" smtClean="0">
                          <a:solidFill>
                            <a:srgbClr val="8C2FBF"/>
                          </a:solidFill>
                          <a:latin typeface="Arial Narrow" pitchFamily="34" charset="0"/>
                          <a:ea typeface="Calibri"/>
                          <a:cs typeface="Times New Roman"/>
                        </a:rPr>
                        <a:t>1 CM2 : 27</a:t>
                      </a:r>
                      <a:endParaRPr lang="fr-FR" sz="1400" b="1" dirty="0" smtClean="0">
                        <a:solidFill>
                          <a:srgbClr val="8C2FBF"/>
                        </a:solidFill>
                        <a:latin typeface="Arial Narrow" pitchFamily="34" charset="0"/>
                        <a:ea typeface="Calibri"/>
                        <a:cs typeface="Times New Roman"/>
                      </a:endParaRPr>
                    </a:p>
                  </a:txBody>
                  <a:tcPr marL="68580" marR="68580" marT="0" marB="0" anchor="ctr"/>
                </a:tc>
              </a:tr>
              <a:tr h="1316930">
                <a:tc>
                  <a:txBody>
                    <a:bodyPr/>
                    <a:lstStyle/>
                    <a:p>
                      <a:pPr algn="ctr">
                        <a:lnSpc>
                          <a:spcPct val="107000"/>
                        </a:lnSpc>
                        <a:spcAft>
                          <a:spcPts val="0"/>
                        </a:spcAft>
                      </a:pPr>
                      <a:r>
                        <a:rPr lang="en-GB" sz="3200" b="1" dirty="0">
                          <a:solidFill>
                            <a:srgbClr val="00B0F0"/>
                          </a:solidFill>
                          <a:latin typeface="Arial Narrow" pitchFamily="34" charset="0"/>
                        </a:rPr>
                        <a:t>FISCHART</a:t>
                      </a:r>
                      <a:endParaRPr lang="fr-FR" sz="3200" b="1" dirty="0">
                        <a:solidFill>
                          <a:srgbClr val="00B0F0"/>
                        </a:solidFill>
                        <a:latin typeface="Arial Narrow" pitchFamily="34" charset="0"/>
                        <a:ea typeface="Calibri"/>
                        <a:cs typeface="Times New Roman"/>
                      </a:endParaRPr>
                    </a:p>
                  </a:txBody>
                  <a:tcPr marL="68580" marR="68580" marT="0" marB="0" anchor="ctr"/>
                </a:tc>
                <a:tc>
                  <a:txBody>
                    <a:bodyPr/>
                    <a:lstStyle/>
                    <a:p>
                      <a:pPr algn="ctr">
                        <a:lnSpc>
                          <a:spcPct val="107000"/>
                        </a:lnSpc>
                        <a:spcAft>
                          <a:spcPts val="0"/>
                        </a:spcAft>
                      </a:pPr>
                      <a:r>
                        <a:rPr lang="fr-FR" sz="3600" b="1" dirty="0" smtClean="0">
                          <a:solidFill>
                            <a:srgbClr val="00B0F0"/>
                          </a:solidFill>
                          <a:latin typeface="Arial Narrow" pitchFamily="34" charset="0"/>
                        </a:rPr>
                        <a:t>268</a:t>
                      </a:r>
                      <a:endParaRPr lang="fr-FR" sz="3600" b="1" dirty="0">
                        <a:solidFill>
                          <a:srgbClr val="00B0F0"/>
                        </a:solidFill>
                        <a:latin typeface="Arial Narrow" pitchFamily="34" charset="0"/>
                        <a:ea typeface="Calibri"/>
                        <a:cs typeface="Times New Roman"/>
                      </a:endParaRPr>
                    </a:p>
                  </a:txBody>
                  <a:tcPr marL="68580" marR="68580" marT="0" marB="0" anchor="ctr"/>
                </a:tc>
                <a:tc>
                  <a:txBody>
                    <a:bodyPr/>
                    <a:lstStyle/>
                    <a:p>
                      <a:pPr algn="ctr">
                        <a:lnSpc>
                          <a:spcPct val="107000"/>
                        </a:lnSpc>
                        <a:spcAft>
                          <a:spcPts val="0"/>
                        </a:spcAft>
                      </a:pPr>
                      <a:endParaRPr lang="fr-FR" sz="1600" b="1" dirty="0">
                        <a:solidFill>
                          <a:srgbClr val="00B0F0"/>
                        </a:solidFill>
                        <a:latin typeface="+mn-lt"/>
                      </a:endParaRPr>
                    </a:p>
                    <a:p>
                      <a:pPr algn="ctr">
                        <a:lnSpc>
                          <a:spcPct val="107000"/>
                        </a:lnSpc>
                        <a:spcAft>
                          <a:spcPts val="0"/>
                        </a:spcAft>
                      </a:pPr>
                      <a:r>
                        <a:rPr lang="fr-FR" sz="3200" b="1" dirty="0" smtClean="0">
                          <a:solidFill>
                            <a:srgbClr val="00B0F0"/>
                          </a:solidFill>
                          <a:latin typeface="Arial Narrow" pitchFamily="34" charset="0"/>
                        </a:rPr>
                        <a:t>13</a:t>
                      </a:r>
                    </a:p>
                    <a:p>
                      <a:pPr marL="0" marR="0" indent="0" algn="ctr" defTabSz="914400" rtl="0" eaLnBrk="1" fontAlgn="auto" latinLnBrk="0" hangingPunct="1">
                        <a:lnSpc>
                          <a:spcPct val="107000"/>
                        </a:lnSpc>
                        <a:spcBef>
                          <a:spcPts val="0"/>
                        </a:spcBef>
                        <a:spcAft>
                          <a:spcPts val="0"/>
                        </a:spcAft>
                        <a:buClrTx/>
                        <a:buSzTx/>
                        <a:buFontTx/>
                        <a:buNone/>
                        <a:tabLst/>
                        <a:defRPr/>
                      </a:pPr>
                      <a:r>
                        <a:rPr lang="fr-FR" sz="1400" b="1" dirty="0" smtClean="0">
                          <a:solidFill>
                            <a:srgbClr val="00B0F0"/>
                          </a:solidFill>
                          <a:latin typeface="Arial Narrow" pitchFamily="34" charset="0"/>
                        </a:rPr>
                        <a:t>( 1 UPE2A -1 ULIS</a:t>
                      </a:r>
                    </a:p>
                    <a:p>
                      <a:pPr marL="0" marR="0" indent="0" algn="ctr" defTabSz="914400" rtl="0" eaLnBrk="1" fontAlgn="auto" latinLnBrk="0" hangingPunct="1">
                        <a:lnSpc>
                          <a:spcPct val="107000"/>
                        </a:lnSpc>
                        <a:spcBef>
                          <a:spcPts val="0"/>
                        </a:spcBef>
                        <a:spcAft>
                          <a:spcPts val="0"/>
                        </a:spcAft>
                        <a:buClrTx/>
                        <a:buSzTx/>
                        <a:buFontTx/>
                        <a:buNone/>
                        <a:tabLst/>
                        <a:defRPr/>
                      </a:pPr>
                      <a:r>
                        <a:rPr lang="fr-FR" sz="1400" b="1" dirty="0" smtClean="0">
                          <a:solidFill>
                            <a:srgbClr val="00B0F0"/>
                          </a:solidFill>
                          <a:latin typeface="Arial Narrow" pitchFamily="34" charset="0"/>
                        </a:rPr>
                        <a:t>1 RASED (1 psy – 1G – 1E)</a:t>
                      </a:r>
                    </a:p>
                  </a:txBody>
                  <a:tcPr marL="68580" marR="68580" marT="0" marB="0"/>
                </a:tc>
                <a:tc>
                  <a:txBody>
                    <a:bodyPr/>
                    <a:lstStyle/>
                    <a:p>
                      <a:pPr algn="l">
                        <a:lnSpc>
                          <a:spcPct val="107000"/>
                        </a:lnSpc>
                        <a:spcAft>
                          <a:spcPts val="0"/>
                        </a:spcAft>
                      </a:pPr>
                      <a:r>
                        <a:rPr lang="fr-FR" sz="1400" b="1" dirty="0" smtClean="0">
                          <a:solidFill>
                            <a:schemeClr val="bg2">
                              <a:lumMod val="50000"/>
                            </a:schemeClr>
                          </a:solidFill>
                          <a:latin typeface="Arial Narrow" pitchFamily="34" charset="0"/>
                          <a:ea typeface="Calibri"/>
                          <a:cs typeface="Times New Roman"/>
                        </a:rPr>
                        <a:t>4 CP : 13</a:t>
                      </a:r>
                    </a:p>
                    <a:p>
                      <a:pPr algn="l">
                        <a:lnSpc>
                          <a:spcPct val="107000"/>
                        </a:lnSpc>
                        <a:spcAft>
                          <a:spcPts val="0"/>
                        </a:spcAft>
                      </a:pPr>
                      <a:r>
                        <a:rPr lang="fr-FR" sz="1400" b="1" dirty="0" smtClean="0">
                          <a:solidFill>
                            <a:schemeClr val="bg2">
                              <a:lumMod val="50000"/>
                            </a:schemeClr>
                          </a:solidFill>
                          <a:latin typeface="Arial Narrow" pitchFamily="34" charset="0"/>
                          <a:ea typeface="Calibri"/>
                          <a:cs typeface="Times New Roman"/>
                        </a:rPr>
                        <a:t>2 CP</a:t>
                      </a:r>
                      <a:r>
                        <a:rPr lang="fr-FR" sz="1400" b="1" baseline="0" dirty="0" smtClean="0">
                          <a:solidFill>
                            <a:schemeClr val="bg2">
                              <a:lumMod val="50000"/>
                            </a:schemeClr>
                          </a:solidFill>
                          <a:latin typeface="Arial Narrow" pitchFamily="34" charset="0"/>
                          <a:ea typeface="Calibri"/>
                          <a:cs typeface="Times New Roman"/>
                        </a:rPr>
                        <a:t> /CE1 Bilingues</a:t>
                      </a:r>
                      <a:endParaRPr lang="fr-FR" sz="1400" b="1" dirty="0" smtClean="0">
                        <a:solidFill>
                          <a:schemeClr val="bg2">
                            <a:lumMod val="50000"/>
                          </a:schemeClr>
                        </a:solidFill>
                        <a:latin typeface="Arial Narrow" pitchFamily="34" charset="0"/>
                        <a:ea typeface="Calibri"/>
                        <a:cs typeface="Times New Roman"/>
                      </a:endParaRPr>
                    </a:p>
                    <a:p>
                      <a:pPr algn="l">
                        <a:lnSpc>
                          <a:spcPct val="107000"/>
                        </a:lnSpc>
                        <a:spcAft>
                          <a:spcPts val="0"/>
                        </a:spcAft>
                      </a:pPr>
                      <a:r>
                        <a:rPr kumimoji="0" lang="fr-FR" sz="1400" b="1" kern="1200" dirty="0" smtClean="0">
                          <a:solidFill>
                            <a:schemeClr val="bg2">
                              <a:lumMod val="50000"/>
                            </a:schemeClr>
                          </a:solidFill>
                          <a:latin typeface="Arial Narrow" pitchFamily="34" charset="0"/>
                          <a:ea typeface="+mn-ea"/>
                          <a:cs typeface="+mn-cs"/>
                        </a:rPr>
                        <a:t>3 CE1 : 18</a:t>
                      </a:r>
                    </a:p>
                    <a:p>
                      <a:pPr marL="0" marR="0" indent="0" algn="l" defTabSz="914400" rtl="0" eaLnBrk="1" fontAlgn="auto" latinLnBrk="0" hangingPunct="1">
                        <a:lnSpc>
                          <a:spcPct val="107000"/>
                        </a:lnSpc>
                        <a:spcBef>
                          <a:spcPts val="0"/>
                        </a:spcBef>
                        <a:spcAft>
                          <a:spcPts val="0"/>
                        </a:spcAft>
                        <a:buClrTx/>
                        <a:buSzTx/>
                        <a:buFontTx/>
                        <a:buNone/>
                        <a:tabLst/>
                        <a:defRPr/>
                      </a:pPr>
                      <a:r>
                        <a:rPr kumimoji="0" lang="fr-FR" sz="1400" b="1" kern="1200" dirty="0" smtClean="0">
                          <a:solidFill>
                            <a:schemeClr val="bg2">
                              <a:lumMod val="50000"/>
                            </a:schemeClr>
                          </a:solidFill>
                          <a:latin typeface="Arial Narrow" pitchFamily="34" charset="0"/>
                          <a:ea typeface="+mn-ea"/>
                          <a:cs typeface="+mn-cs"/>
                        </a:rPr>
                        <a:t>2</a:t>
                      </a:r>
                      <a:r>
                        <a:rPr kumimoji="0" lang="fr-FR" sz="1400" b="1" kern="1200" baseline="0" dirty="0" smtClean="0">
                          <a:solidFill>
                            <a:schemeClr val="bg2">
                              <a:lumMod val="50000"/>
                            </a:schemeClr>
                          </a:solidFill>
                          <a:latin typeface="Arial Narrow" pitchFamily="34" charset="0"/>
                          <a:ea typeface="+mn-ea"/>
                          <a:cs typeface="+mn-cs"/>
                        </a:rPr>
                        <a:t> </a:t>
                      </a:r>
                      <a:r>
                        <a:rPr kumimoji="0" lang="fr-FR" sz="1400" b="1" kern="1200" dirty="0" smtClean="0">
                          <a:solidFill>
                            <a:schemeClr val="bg2">
                              <a:lumMod val="50000"/>
                            </a:schemeClr>
                          </a:solidFill>
                          <a:latin typeface="Arial Narrow" pitchFamily="34" charset="0"/>
                          <a:ea typeface="+mn-ea"/>
                          <a:cs typeface="+mn-cs"/>
                        </a:rPr>
                        <a:t>CE2 : 21</a:t>
                      </a:r>
                      <a:endParaRPr lang="fr-FR" sz="1400" b="1" dirty="0" smtClean="0">
                        <a:solidFill>
                          <a:schemeClr val="bg2">
                            <a:lumMod val="50000"/>
                          </a:schemeClr>
                        </a:solidFill>
                        <a:latin typeface="Arial Narrow" pitchFamily="34" charset="0"/>
                        <a:ea typeface="Calibri"/>
                        <a:cs typeface="Times New Roman"/>
                      </a:endParaRPr>
                    </a:p>
                    <a:p>
                      <a:pPr marL="0" marR="0" indent="0" algn="l" defTabSz="914400" rtl="0" eaLnBrk="1" fontAlgn="auto" latinLnBrk="0" hangingPunct="1">
                        <a:lnSpc>
                          <a:spcPct val="107000"/>
                        </a:lnSpc>
                        <a:spcBef>
                          <a:spcPts val="0"/>
                        </a:spcBef>
                        <a:spcAft>
                          <a:spcPts val="0"/>
                        </a:spcAft>
                        <a:buClrTx/>
                        <a:buSzTx/>
                        <a:buFontTx/>
                        <a:buNone/>
                        <a:tabLst/>
                        <a:defRPr/>
                      </a:pPr>
                      <a:r>
                        <a:rPr lang="fr-FR" sz="1400" b="1" baseline="0" dirty="0" smtClean="0">
                          <a:solidFill>
                            <a:schemeClr val="bg2">
                              <a:lumMod val="50000"/>
                            </a:schemeClr>
                          </a:solidFill>
                          <a:latin typeface="Arial Narrow" pitchFamily="34" charset="0"/>
                          <a:ea typeface="Calibri"/>
                          <a:cs typeface="Times New Roman"/>
                        </a:rPr>
                        <a:t>1 CM1 : 20</a:t>
                      </a:r>
                    </a:p>
                    <a:p>
                      <a:pPr marL="0" marR="0" indent="0" algn="l" defTabSz="914400" rtl="0" eaLnBrk="1" fontAlgn="auto" latinLnBrk="0" hangingPunct="1">
                        <a:lnSpc>
                          <a:spcPct val="107000"/>
                        </a:lnSpc>
                        <a:spcBef>
                          <a:spcPts val="0"/>
                        </a:spcBef>
                        <a:spcAft>
                          <a:spcPts val="0"/>
                        </a:spcAft>
                        <a:buClrTx/>
                        <a:buSzTx/>
                        <a:buFontTx/>
                        <a:buNone/>
                        <a:tabLst/>
                        <a:defRPr/>
                      </a:pPr>
                      <a:r>
                        <a:rPr lang="fr-FR" sz="1400" b="1" baseline="0" dirty="0" smtClean="0">
                          <a:solidFill>
                            <a:schemeClr val="bg2">
                              <a:lumMod val="50000"/>
                            </a:schemeClr>
                          </a:solidFill>
                          <a:latin typeface="Arial Narrow" pitchFamily="34" charset="0"/>
                          <a:ea typeface="Calibri"/>
                          <a:cs typeface="Times New Roman"/>
                        </a:rPr>
                        <a:t>1 CM1/CM2 : 20</a:t>
                      </a:r>
                    </a:p>
                    <a:p>
                      <a:pPr marL="0" marR="0" indent="0" algn="l" defTabSz="914400" rtl="0" eaLnBrk="1" fontAlgn="auto" latinLnBrk="0" hangingPunct="1">
                        <a:lnSpc>
                          <a:spcPct val="107000"/>
                        </a:lnSpc>
                        <a:spcBef>
                          <a:spcPts val="0"/>
                        </a:spcBef>
                        <a:spcAft>
                          <a:spcPts val="0"/>
                        </a:spcAft>
                        <a:buClrTx/>
                        <a:buSzTx/>
                        <a:buFontTx/>
                        <a:buNone/>
                        <a:tabLst/>
                        <a:defRPr/>
                      </a:pPr>
                      <a:r>
                        <a:rPr lang="fr-FR" sz="1400" b="1" baseline="0" dirty="0" smtClean="0">
                          <a:solidFill>
                            <a:schemeClr val="bg2">
                              <a:lumMod val="50000"/>
                            </a:schemeClr>
                          </a:solidFill>
                          <a:latin typeface="Arial Narrow" pitchFamily="34" charset="0"/>
                          <a:ea typeface="Calibri"/>
                          <a:cs typeface="Times New Roman"/>
                        </a:rPr>
                        <a:t>2 CM2 : 222</a:t>
                      </a:r>
                      <a:endParaRPr lang="fr-FR" sz="1400" b="1" dirty="0" smtClean="0">
                        <a:solidFill>
                          <a:schemeClr val="bg2">
                            <a:lumMod val="50000"/>
                          </a:schemeClr>
                        </a:solidFill>
                        <a:latin typeface="Arial Narrow" pitchFamily="34" charset="0"/>
                        <a:ea typeface="Calibri"/>
                        <a:cs typeface="Times New Roman"/>
                      </a:endParaRPr>
                    </a:p>
                  </a:txBody>
                  <a:tcPr marL="68580" marR="68580" marT="0" marB="0" anchor="ctr"/>
                </a:tc>
              </a:tr>
              <a:tr h="2055111">
                <a:tc>
                  <a:txBody>
                    <a:bodyPr/>
                    <a:lstStyle/>
                    <a:p>
                      <a:endParaRPr lang="fr-FR" sz="1800" b="1" dirty="0" smtClean="0">
                        <a:latin typeface="+mn-lt"/>
                      </a:endParaRPr>
                    </a:p>
                    <a:p>
                      <a:pPr algn="ctr"/>
                      <a:endParaRPr lang="fr-FR" sz="2800" b="1" dirty="0" smtClean="0">
                        <a:latin typeface="Arial Narrow" pitchFamily="34" charset="0"/>
                      </a:endParaRPr>
                    </a:p>
                    <a:p>
                      <a:pPr algn="ctr"/>
                      <a:r>
                        <a:rPr lang="fr-FR" sz="3200" b="1" dirty="0" smtClean="0">
                          <a:latin typeface="Arial Narrow" pitchFamily="34" charset="0"/>
                        </a:rPr>
                        <a:t>MEINAU</a:t>
                      </a:r>
                      <a:endParaRPr lang="fr-FR" sz="3200" b="1" dirty="0">
                        <a:latin typeface="Arial Narrow" pitchFamily="34" charset="0"/>
                      </a:endParaRPr>
                    </a:p>
                  </a:txBody>
                  <a:tcPr/>
                </a:tc>
                <a:tc>
                  <a:txBody>
                    <a:bodyPr/>
                    <a:lstStyle/>
                    <a:p>
                      <a:pPr algn="ctr">
                        <a:lnSpc>
                          <a:spcPct val="107000"/>
                        </a:lnSpc>
                        <a:spcAft>
                          <a:spcPts val="0"/>
                        </a:spcAft>
                      </a:pPr>
                      <a:r>
                        <a:rPr lang="fr-FR" sz="3600" b="1" dirty="0" smtClean="0">
                          <a:latin typeface="Arial Narrow" pitchFamily="34" charset="0"/>
                          <a:ea typeface="Calibri"/>
                          <a:cs typeface="Times New Roman"/>
                        </a:rPr>
                        <a:t>244</a:t>
                      </a:r>
                      <a:endParaRPr lang="fr-FR" sz="3600" b="1" dirty="0">
                        <a:latin typeface="Arial Narrow" pitchFamily="34" charset="0"/>
                        <a:ea typeface="Calibri"/>
                        <a:cs typeface="Times New Roman"/>
                      </a:endParaRPr>
                    </a:p>
                  </a:txBody>
                  <a:tcPr marL="68580" marR="68580" marT="0" marB="0" anchor="ctr"/>
                </a:tc>
                <a:tc>
                  <a:txBody>
                    <a:bodyPr/>
                    <a:lstStyle/>
                    <a:p>
                      <a:pPr algn="ctr">
                        <a:lnSpc>
                          <a:spcPct val="107000"/>
                        </a:lnSpc>
                        <a:spcAft>
                          <a:spcPts val="0"/>
                        </a:spcAft>
                      </a:pPr>
                      <a:r>
                        <a:rPr lang="fr-FR" sz="3600" b="1" dirty="0" smtClean="0">
                          <a:latin typeface="Arial Narrow" pitchFamily="34" charset="0"/>
                          <a:ea typeface="Calibri"/>
                          <a:cs typeface="Times New Roman"/>
                        </a:rPr>
                        <a:t>12</a:t>
                      </a:r>
                    </a:p>
                    <a:p>
                      <a:pPr marL="0" marR="0" indent="0" algn="ctr" defTabSz="914400" rtl="0" eaLnBrk="1" fontAlgn="auto" latinLnBrk="0" hangingPunct="1">
                        <a:lnSpc>
                          <a:spcPct val="107000"/>
                        </a:lnSpc>
                        <a:spcBef>
                          <a:spcPts val="0"/>
                        </a:spcBef>
                        <a:spcAft>
                          <a:spcPts val="0"/>
                        </a:spcAft>
                        <a:buClrTx/>
                        <a:buSzTx/>
                        <a:buFontTx/>
                        <a:buNone/>
                        <a:tabLst/>
                        <a:defRPr/>
                      </a:pPr>
                      <a:r>
                        <a:rPr lang="fr-FR" sz="1400" b="1" dirty="0" smtClean="0">
                          <a:solidFill>
                            <a:schemeClr val="bg1">
                              <a:lumMod val="50000"/>
                            </a:schemeClr>
                          </a:solidFill>
                          <a:latin typeface="Arial Narrow" pitchFamily="34" charset="0"/>
                        </a:rPr>
                        <a:t>(1 maître E</a:t>
                      </a:r>
                      <a:r>
                        <a:rPr lang="fr-FR" sz="1400" b="1" dirty="0" smtClean="0">
                          <a:solidFill>
                            <a:schemeClr val="bg1">
                              <a:lumMod val="50000"/>
                            </a:schemeClr>
                          </a:solidFill>
                          <a:latin typeface="+mn-lt"/>
                        </a:rPr>
                        <a:t>)</a:t>
                      </a:r>
                    </a:p>
                    <a:p>
                      <a:pPr algn="ctr">
                        <a:lnSpc>
                          <a:spcPct val="107000"/>
                        </a:lnSpc>
                        <a:spcAft>
                          <a:spcPts val="0"/>
                        </a:spcAft>
                      </a:pPr>
                      <a:endParaRPr lang="fr-FR" sz="3600" b="1" dirty="0" smtClean="0">
                        <a:latin typeface="Arial Narrow" pitchFamily="34" charset="0"/>
                        <a:ea typeface="Calibri"/>
                        <a:cs typeface="Times New Roman"/>
                      </a:endParaRPr>
                    </a:p>
                  </a:txBody>
                  <a:tcPr marL="68580" marR="68580" marT="0" marB="0" anchor="ctr"/>
                </a:tc>
                <a:tc>
                  <a:txBody>
                    <a:bodyPr/>
                    <a:lstStyle/>
                    <a:p>
                      <a:pPr algn="l">
                        <a:lnSpc>
                          <a:spcPct val="107000"/>
                        </a:lnSpc>
                        <a:spcAft>
                          <a:spcPts val="0"/>
                        </a:spcAft>
                      </a:pPr>
                      <a:r>
                        <a:rPr lang="fr-FR" sz="1600" b="1" dirty="0" smtClean="0">
                          <a:latin typeface="Arial Narrow" pitchFamily="34" charset="0"/>
                          <a:ea typeface="Calibri"/>
                          <a:cs typeface="Times New Roman"/>
                        </a:rPr>
                        <a:t>3 CP : 13</a:t>
                      </a:r>
                    </a:p>
                    <a:p>
                      <a:pPr algn="l">
                        <a:lnSpc>
                          <a:spcPct val="107000"/>
                        </a:lnSpc>
                        <a:spcAft>
                          <a:spcPts val="0"/>
                        </a:spcAft>
                      </a:pPr>
                      <a:r>
                        <a:rPr kumimoji="0" lang="fr-FR" sz="1600" b="1" kern="1200" dirty="0" smtClean="0">
                          <a:solidFill>
                            <a:schemeClr val="dk1"/>
                          </a:solidFill>
                          <a:latin typeface="Arial Narrow" pitchFamily="34" charset="0"/>
                          <a:ea typeface="+mn-ea"/>
                          <a:cs typeface="+mn-cs"/>
                        </a:rPr>
                        <a:t>1 CP/CE1 : 19</a:t>
                      </a:r>
                    </a:p>
                    <a:p>
                      <a:pPr marL="0" marR="0" indent="0" algn="l" defTabSz="914400" rtl="0" eaLnBrk="1" fontAlgn="auto" latinLnBrk="0" hangingPunct="1">
                        <a:lnSpc>
                          <a:spcPct val="107000"/>
                        </a:lnSpc>
                        <a:spcBef>
                          <a:spcPts val="0"/>
                        </a:spcBef>
                        <a:spcAft>
                          <a:spcPts val="0"/>
                        </a:spcAft>
                        <a:buClrTx/>
                        <a:buSzTx/>
                        <a:buFontTx/>
                        <a:buNone/>
                        <a:tabLst/>
                        <a:defRPr/>
                      </a:pPr>
                      <a:r>
                        <a:rPr kumimoji="0" lang="fr-FR" sz="1600" b="1" kern="1200" dirty="0" smtClean="0">
                          <a:solidFill>
                            <a:schemeClr val="dk1"/>
                          </a:solidFill>
                          <a:latin typeface="Arial Narrow" pitchFamily="34" charset="0"/>
                          <a:ea typeface="+mn-ea"/>
                          <a:cs typeface="+mn-cs"/>
                        </a:rPr>
                        <a:t>1 CE1 : 22</a:t>
                      </a:r>
                    </a:p>
                    <a:p>
                      <a:pPr marL="0" marR="0" indent="0" algn="l" defTabSz="914400" rtl="0" eaLnBrk="1" fontAlgn="auto" latinLnBrk="0" hangingPunct="1">
                        <a:lnSpc>
                          <a:spcPct val="107000"/>
                        </a:lnSpc>
                        <a:spcBef>
                          <a:spcPts val="0"/>
                        </a:spcBef>
                        <a:spcAft>
                          <a:spcPts val="0"/>
                        </a:spcAft>
                        <a:buClrTx/>
                        <a:buSzTx/>
                        <a:buFontTx/>
                        <a:buNone/>
                        <a:tabLst/>
                        <a:defRPr/>
                      </a:pPr>
                      <a:r>
                        <a:rPr kumimoji="0" lang="fr-FR" sz="1600" b="1" kern="1200" dirty="0" smtClean="0">
                          <a:solidFill>
                            <a:schemeClr val="dk1"/>
                          </a:solidFill>
                          <a:latin typeface="Arial Narrow" pitchFamily="34" charset="0"/>
                          <a:ea typeface="+mn-ea"/>
                          <a:cs typeface="+mn-cs"/>
                        </a:rPr>
                        <a:t>1 CE1/CE2 : 21</a:t>
                      </a:r>
                      <a:endParaRPr lang="fr-FR" sz="1600" b="1" dirty="0" smtClean="0">
                        <a:latin typeface="Arial Narrow" pitchFamily="34" charset="0"/>
                        <a:ea typeface="Calibri"/>
                        <a:cs typeface="Times New Roman"/>
                      </a:endParaRPr>
                    </a:p>
                    <a:p>
                      <a:pPr marL="0" marR="0" indent="0" algn="l" defTabSz="914400" rtl="0" eaLnBrk="1" fontAlgn="auto" latinLnBrk="0" hangingPunct="1">
                        <a:lnSpc>
                          <a:spcPct val="107000"/>
                        </a:lnSpc>
                        <a:spcBef>
                          <a:spcPts val="0"/>
                        </a:spcBef>
                        <a:spcAft>
                          <a:spcPts val="0"/>
                        </a:spcAft>
                        <a:buClrTx/>
                        <a:buSzTx/>
                        <a:buFontTx/>
                        <a:buNone/>
                        <a:tabLst/>
                        <a:defRPr/>
                      </a:pPr>
                      <a:r>
                        <a:rPr lang="fr-FR" sz="1600" b="1" dirty="0" smtClean="0">
                          <a:latin typeface="Arial Narrow" pitchFamily="34" charset="0"/>
                          <a:ea typeface="Calibri"/>
                          <a:cs typeface="Times New Roman"/>
                        </a:rPr>
                        <a:t>2 CE2 : 21</a:t>
                      </a:r>
                    </a:p>
                    <a:p>
                      <a:pPr marL="0" marR="0" indent="0" algn="l" defTabSz="914400" rtl="0" eaLnBrk="1" fontAlgn="auto" latinLnBrk="0" hangingPunct="1">
                        <a:lnSpc>
                          <a:spcPct val="107000"/>
                        </a:lnSpc>
                        <a:spcBef>
                          <a:spcPts val="0"/>
                        </a:spcBef>
                        <a:spcAft>
                          <a:spcPts val="0"/>
                        </a:spcAft>
                        <a:buClrTx/>
                        <a:buSzTx/>
                        <a:buFontTx/>
                        <a:buNone/>
                        <a:tabLst/>
                        <a:defRPr/>
                      </a:pPr>
                      <a:r>
                        <a:rPr lang="fr-FR" sz="1600" b="1" dirty="0" smtClean="0">
                          <a:latin typeface="Arial Narrow" pitchFamily="34" charset="0"/>
                          <a:ea typeface="Calibri"/>
                          <a:cs typeface="Times New Roman"/>
                        </a:rPr>
                        <a:t>2</a:t>
                      </a:r>
                      <a:r>
                        <a:rPr lang="fr-FR" sz="1600" b="1" baseline="0" dirty="0" smtClean="0">
                          <a:latin typeface="Arial Narrow" pitchFamily="34" charset="0"/>
                          <a:ea typeface="Calibri"/>
                          <a:cs typeface="Times New Roman"/>
                        </a:rPr>
                        <a:t> CM1 : 24 /25</a:t>
                      </a:r>
                    </a:p>
                    <a:p>
                      <a:pPr marL="0" marR="0" indent="0" algn="l" defTabSz="914400" rtl="0" eaLnBrk="1" fontAlgn="auto" latinLnBrk="0" hangingPunct="1">
                        <a:lnSpc>
                          <a:spcPct val="107000"/>
                        </a:lnSpc>
                        <a:spcBef>
                          <a:spcPts val="0"/>
                        </a:spcBef>
                        <a:spcAft>
                          <a:spcPts val="0"/>
                        </a:spcAft>
                        <a:buClrTx/>
                        <a:buSzTx/>
                        <a:buFontTx/>
                        <a:buNone/>
                        <a:tabLst/>
                        <a:defRPr/>
                      </a:pPr>
                      <a:r>
                        <a:rPr lang="fr-FR" sz="1600" b="1" baseline="0" dirty="0" smtClean="0">
                          <a:latin typeface="Arial Narrow" pitchFamily="34" charset="0"/>
                          <a:ea typeface="Calibri"/>
                          <a:cs typeface="Times New Roman"/>
                        </a:rPr>
                        <a:t>1 CM1/CM2 : 24</a:t>
                      </a:r>
                    </a:p>
                    <a:p>
                      <a:pPr marL="0" marR="0" indent="0" algn="l" defTabSz="914400" rtl="0" eaLnBrk="1" fontAlgn="auto" latinLnBrk="0" hangingPunct="1">
                        <a:lnSpc>
                          <a:spcPct val="107000"/>
                        </a:lnSpc>
                        <a:spcBef>
                          <a:spcPts val="0"/>
                        </a:spcBef>
                        <a:spcAft>
                          <a:spcPts val="0"/>
                        </a:spcAft>
                        <a:buClrTx/>
                        <a:buSzTx/>
                        <a:buFontTx/>
                        <a:buNone/>
                        <a:tabLst/>
                        <a:defRPr/>
                      </a:pPr>
                      <a:r>
                        <a:rPr lang="fr-FR" sz="1600" b="1" baseline="0" dirty="0" smtClean="0">
                          <a:latin typeface="Arial Narrow" pitchFamily="34" charset="0"/>
                          <a:ea typeface="Calibri"/>
                          <a:cs typeface="Times New Roman"/>
                        </a:rPr>
                        <a:t>1 CM2 : 27</a:t>
                      </a:r>
                      <a:endParaRPr lang="fr-FR" sz="1600" b="1" dirty="0">
                        <a:latin typeface="Arial Narrow" pitchFamily="34" charset="0"/>
                        <a:ea typeface="Calibri"/>
                        <a:cs typeface="Times New Roman"/>
                      </a:endParaRPr>
                    </a:p>
                  </a:txBody>
                  <a:tcPr marL="68580" marR="68580" marT="0" marB="0" anchor="ctr"/>
                </a:tc>
              </a:tr>
            </a:tbl>
          </a:graphicData>
        </a:graphic>
      </p:graphicFrame>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188640"/>
            <a:ext cx="8496944" cy="666328"/>
          </a:xfrm>
          <a:solidFill>
            <a:schemeClr val="accent6">
              <a:lumMod val="60000"/>
              <a:lumOff val="40000"/>
            </a:schemeClr>
          </a:solidFill>
        </p:spPr>
        <p:txBody>
          <a:bodyPr anchor="ctr" anchorCtr="0">
            <a:noAutofit/>
          </a:bodyPr>
          <a:lstStyle/>
          <a:p>
            <a:pPr algn="ctr"/>
            <a:r>
              <a:rPr lang="fr-FR" sz="2400" b="1" dirty="0" smtClean="0"/>
              <a:t>Ecole Elémentaire Canardière</a:t>
            </a:r>
            <a:br>
              <a:rPr lang="fr-FR" sz="2400" b="1" dirty="0" smtClean="0"/>
            </a:br>
            <a:r>
              <a:rPr lang="fr-FR" sz="2400" b="1" dirty="0" smtClean="0"/>
              <a:t>PROJETS / AXES DE TRAVAIL</a:t>
            </a:r>
            <a:endParaRPr lang="fr-FR" sz="2400" b="1" dirty="0"/>
          </a:p>
        </p:txBody>
      </p:sp>
      <p:graphicFrame>
        <p:nvGraphicFramePr>
          <p:cNvPr id="5" name="Espace réservé du contenu 4"/>
          <p:cNvGraphicFramePr>
            <a:graphicFrameLocks noGrp="1"/>
          </p:cNvGraphicFramePr>
          <p:nvPr>
            <p:ph idx="1"/>
          </p:nvPr>
        </p:nvGraphicFramePr>
        <p:xfrm>
          <a:off x="395536" y="1052736"/>
          <a:ext cx="8568952" cy="5626353"/>
        </p:xfrm>
        <a:graphic>
          <a:graphicData uri="http://schemas.openxmlformats.org/drawingml/2006/table">
            <a:tbl>
              <a:tblPr firstRow="1" bandRow="1">
                <a:tableStyleId>{00A15C55-8517-42AA-B614-E9B94910E393}</a:tableStyleId>
              </a:tblPr>
              <a:tblGrid>
                <a:gridCol w="2520280"/>
                <a:gridCol w="3192355"/>
                <a:gridCol w="2856317"/>
              </a:tblGrid>
              <a:tr h="924103">
                <a:tc>
                  <a:txBody>
                    <a:bodyPr/>
                    <a:lstStyle/>
                    <a:p>
                      <a:pPr algn="ctr"/>
                      <a:r>
                        <a:rPr lang="fr-FR" sz="2000" dirty="0" smtClean="0">
                          <a:solidFill>
                            <a:schemeClr val="tx1"/>
                          </a:solidFill>
                          <a:latin typeface="+mj-lt"/>
                        </a:rPr>
                        <a:t>AXE</a:t>
                      </a:r>
                      <a:r>
                        <a:rPr lang="fr-FR" sz="2000" baseline="0" dirty="0" smtClean="0">
                          <a:solidFill>
                            <a:schemeClr val="tx1"/>
                          </a:solidFill>
                          <a:latin typeface="+mj-lt"/>
                        </a:rPr>
                        <a:t> 1</a:t>
                      </a:r>
                    </a:p>
                    <a:p>
                      <a:pPr algn="ctr"/>
                      <a:r>
                        <a:rPr lang="fr-FR" sz="2000" baseline="0" dirty="0" smtClean="0">
                          <a:solidFill>
                            <a:schemeClr val="tx1"/>
                          </a:solidFill>
                          <a:latin typeface="+mj-lt"/>
                        </a:rPr>
                        <a:t>Acquisition des langages</a:t>
                      </a:r>
                    </a:p>
                  </a:txBody>
                  <a:tcPr anchor="ctr">
                    <a:solidFill>
                      <a:srgbClr val="FFFF00"/>
                    </a:solidFill>
                  </a:tcPr>
                </a:tc>
                <a:tc>
                  <a:txBody>
                    <a:bodyPr/>
                    <a:lstStyle/>
                    <a:p>
                      <a:pPr algn="ctr"/>
                      <a:r>
                        <a:rPr lang="fr-FR" sz="2000" dirty="0" smtClean="0">
                          <a:solidFill>
                            <a:schemeClr val="tx1"/>
                          </a:solidFill>
                          <a:latin typeface="+mj-lt"/>
                        </a:rPr>
                        <a:t>AXE 2</a:t>
                      </a:r>
                    </a:p>
                    <a:p>
                      <a:pPr algn="ctr"/>
                      <a:r>
                        <a:rPr lang="fr-FR" sz="2000" dirty="0" smtClean="0">
                          <a:solidFill>
                            <a:schemeClr val="tx1"/>
                          </a:solidFill>
                          <a:latin typeface="+mj-lt"/>
                        </a:rPr>
                        <a:t>Une école bienveillante</a:t>
                      </a:r>
                      <a:endParaRPr lang="fr-FR" sz="2000" dirty="0">
                        <a:solidFill>
                          <a:schemeClr val="tx1"/>
                        </a:solidFill>
                        <a:latin typeface="+mj-lt"/>
                      </a:endParaRPr>
                    </a:p>
                  </a:txBody>
                  <a:tcPr anchor="ctr">
                    <a:solidFill>
                      <a:srgbClr val="FFFF00"/>
                    </a:solidFill>
                  </a:tcPr>
                </a:tc>
                <a:tc>
                  <a:txBody>
                    <a:bodyPr/>
                    <a:lstStyle/>
                    <a:p>
                      <a:pPr algn="ctr"/>
                      <a:r>
                        <a:rPr lang="fr-FR" sz="2000" dirty="0" smtClean="0">
                          <a:solidFill>
                            <a:schemeClr val="tx1"/>
                          </a:solidFill>
                          <a:latin typeface="+mj-lt"/>
                        </a:rPr>
                        <a:t> AXE 3</a:t>
                      </a:r>
                    </a:p>
                    <a:p>
                      <a:pPr algn="ctr"/>
                      <a:r>
                        <a:rPr lang="fr-FR" sz="2000" dirty="0" smtClean="0">
                          <a:solidFill>
                            <a:schemeClr val="tx1"/>
                          </a:solidFill>
                          <a:latin typeface="+mj-lt"/>
                        </a:rPr>
                        <a:t>Parents /Partenaires</a:t>
                      </a:r>
                      <a:endParaRPr lang="fr-FR" sz="2000" dirty="0">
                        <a:solidFill>
                          <a:schemeClr val="tx1"/>
                        </a:solidFill>
                        <a:latin typeface="+mj-lt"/>
                      </a:endParaRPr>
                    </a:p>
                  </a:txBody>
                  <a:tcPr anchor="ctr">
                    <a:solidFill>
                      <a:srgbClr val="FFFF00"/>
                    </a:solidFill>
                  </a:tcPr>
                </a:tc>
              </a:tr>
              <a:tr h="4620513">
                <a:tc>
                  <a:txBody>
                    <a:bodyPr/>
                    <a:lstStyle/>
                    <a:p>
                      <a:pPr>
                        <a:lnSpc>
                          <a:spcPct val="115000"/>
                        </a:lnSpc>
                        <a:spcAft>
                          <a:spcPts val="0"/>
                        </a:spcAft>
                        <a:buFont typeface="Arial" pitchFamily="34" charset="0"/>
                        <a:buChar char="•"/>
                      </a:pPr>
                      <a:endParaRPr lang="fr-FR" sz="1800" b="0" kern="100" dirty="0" smtClean="0">
                        <a:solidFill>
                          <a:srgbClr val="000000"/>
                        </a:solidFill>
                        <a:latin typeface="+mn-lt"/>
                        <a:ea typeface="Arial Unicode MS"/>
                        <a:cs typeface="Calibri"/>
                      </a:endParaRPr>
                    </a:p>
                    <a:p>
                      <a:pPr>
                        <a:lnSpc>
                          <a:spcPct val="115000"/>
                        </a:lnSpc>
                        <a:spcAft>
                          <a:spcPts val="0"/>
                        </a:spcAft>
                        <a:buFont typeface="Arial" pitchFamily="34" charset="0"/>
                        <a:buChar char="•"/>
                      </a:pPr>
                      <a:endParaRPr lang="fr-FR" sz="1800" b="0" kern="100" dirty="0" smtClean="0">
                        <a:solidFill>
                          <a:srgbClr val="000000"/>
                        </a:solidFill>
                        <a:latin typeface="+mn-lt"/>
                        <a:ea typeface="Arial Unicode MS"/>
                        <a:cs typeface="Calibri"/>
                      </a:endParaRPr>
                    </a:p>
                    <a:p>
                      <a:pPr>
                        <a:lnSpc>
                          <a:spcPct val="115000"/>
                        </a:lnSpc>
                        <a:spcAft>
                          <a:spcPts val="0"/>
                        </a:spcAft>
                        <a:buFont typeface="Arial" pitchFamily="34" charset="0"/>
                        <a:buChar char="•"/>
                      </a:pPr>
                      <a:r>
                        <a:rPr lang="fr-FR" sz="1800" b="0" kern="100" dirty="0" smtClean="0">
                          <a:solidFill>
                            <a:srgbClr val="000000"/>
                          </a:solidFill>
                          <a:latin typeface="+mn-lt"/>
                          <a:ea typeface="Arial Unicode MS"/>
                          <a:cs typeface="Calibri"/>
                        </a:rPr>
                        <a:t> «</a:t>
                      </a:r>
                      <a:r>
                        <a:rPr lang="fr-FR" sz="1800" b="0" kern="100" dirty="0">
                          <a:solidFill>
                            <a:srgbClr val="000000"/>
                          </a:solidFill>
                          <a:latin typeface="+mn-lt"/>
                          <a:ea typeface="Arial Unicode MS"/>
                          <a:cs typeface="Calibri"/>
                        </a:rPr>
                        <a:t> Objectif 500 pages » </a:t>
                      </a:r>
                      <a:endParaRPr lang="fr-FR" sz="1800" b="0" kern="100" dirty="0">
                        <a:latin typeface="+mn-lt"/>
                        <a:ea typeface="Arial Unicode MS"/>
                        <a:cs typeface="Arial Unicode MS"/>
                      </a:endParaRPr>
                    </a:p>
                    <a:p>
                      <a:pPr>
                        <a:lnSpc>
                          <a:spcPct val="115000"/>
                        </a:lnSpc>
                        <a:spcAft>
                          <a:spcPts val="0"/>
                        </a:spcAft>
                      </a:pPr>
                      <a:r>
                        <a:rPr lang="fr-FR" sz="1800" b="0" kern="100" dirty="0" smtClean="0">
                          <a:solidFill>
                            <a:srgbClr val="000000"/>
                          </a:solidFill>
                          <a:latin typeface="+mn-lt"/>
                          <a:ea typeface="Arial Unicode MS"/>
                          <a:cs typeface="Calibri"/>
                        </a:rPr>
                        <a:t>lire </a:t>
                      </a:r>
                      <a:r>
                        <a:rPr lang="fr-FR" sz="1800" b="0" kern="100" dirty="0">
                          <a:solidFill>
                            <a:srgbClr val="000000"/>
                          </a:solidFill>
                          <a:latin typeface="+mn-lt"/>
                          <a:ea typeface="Arial Unicode MS"/>
                          <a:cs typeface="Calibri"/>
                        </a:rPr>
                        <a:t>500 pages </a:t>
                      </a:r>
                      <a:r>
                        <a:rPr lang="fr-FR" sz="1800" b="0" kern="100" dirty="0" smtClean="0">
                          <a:solidFill>
                            <a:srgbClr val="000000"/>
                          </a:solidFill>
                          <a:latin typeface="+mn-lt"/>
                          <a:ea typeface="Arial Unicode MS"/>
                          <a:cs typeface="Calibri"/>
                        </a:rPr>
                        <a:t>et </a:t>
                      </a:r>
                      <a:r>
                        <a:rPr lang="fr-FR" sz="1800" b="0" kern="100" dirty="0">
                          <a:solidFill>
                            <a:srgbClr val="000000"/>
                          </a:solidFill>
                          <a:latin typeface="+mn-lt"/>
                          <a:ea typeface="Arial Unicode MS"/>
                          <a:cs typeface="Calibri"/>
                        </a:rPr>
                        <a:t>présenter une de ses lectures à la </a:t>
                      </a:r>
                      <a:r>
                        <a:rPr lang="fr-FR" sz="1800" b="0" kern="100" dirty="0" smtClean="0">
                          <a:solidFill>
                            <a:srgbClr val="000000"/>
                          </a:solidFill>
                          <a:latin typeface="+mn-lt"/>
                          <a:ea typeface="Arial Unicode MS"/>
                          <a:cs typeface="Calibri"/>
                        </a:rPr>
                        <a:t>classe</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fr-FR" sz="1800" b="0" kern="100" dirty="0" smtClean="0">
                          <a:latin typeface="+mn-lt"/>
                          <a:ea typeface="Arial Unicode MS"/>
                          <a:cs typeface="Arial Unicode MS"/>
                        </a:rPr>
                        <a:t> </a:t>
                      </a:r>
                      <a:r>
                        <a:rPr lang="fr-FR" sz="1800" b="0" kern="100" dirty="0" smtClean="0">
                          <a:solidFill>
                            <a:srgbClr val="000000"/>
                          </a:solidFill>
                          <a:latin typeface="+mn-lt"/>
                          <a:ea typeface="Arial Unicode MS"/>
                          <a:cs typeface="Calibri"/>
                        </a:rPr>
                        <a:t>Décloisonnement lecture cycle 3</a:t>
                      </a:r>
                      <a:endParaRPr lang="fr-FR" sz="1800" b="0" kern="100" dirty="0" smtClean="0">
                        <a:latin typeface="+mn-lt"/>
                        <a:ea typeface="Arial Unicode MS"/>
                        <a:cs typeface="Arial Unicode MS"/>
                      </a:endParaRPr>
                    </a:p>
                    <a:p>
                      <a:pPr>
                        <a:lnSpc>
                          <a:spcPct val="115000"/>
                        </a:lnSpc>
                        <a:spcAft>
                          <a:spcPts val="0"/>
                        </a:spcAft>
                        <a:buFont typeface="Arial" pitchFamily="34" charset="0"/>
                        <a:buChar char="•"/>
                      </a:pPr>
                      <a:r>
                        <a:rPr lang="fr-FR" sz="1800" kern="100" dirty="0" smtClean="0">
                          <a:latin typeface="+mn-lt"/>
                          <a:ea typeface="Arial Unicode MS"/>
                          <a:cs typeface="Arial Unicode MS"/>
                        </a:rPr>
                        <a:t>  Projet « Contes » </a:t>
                      </a:r>
                    </a:p>
                    <a:p>
                      <a:pPr>
                        <a:lnSpc>
                          <a:spcPct val="115000"/>
                        </a:lnSpc>
                        <a:spcAft>
                          <a:spcPts val="0"/>
                        </a:spcAft>
                        <a:buFont typeface="Arial" pitchFamily="34" charset="0"/>
                        <a:buNone/>
                      </a:pPr>
                      <a:r>
                        <a:rPr lang="fr-FR" sz="1800" kern="100" dirty="0" smtClean="0">
                          <a:latin typeface="+mn-lt"/>
                          <a:ea typeface="Arial Unicode MS"/>
                          <a:cs typeface="Arial Unicode MS"/>
                        </a:rPr>
                        <a:t>( Expo / </a:t>
                      </a:r>
                      <a:r>
                        <a:rPr lang="fr-FR" sz="1800" kern="100" dirty="0" err="1" smtClean="0">
                          <a:latin typeface="+mn-lt"/>
                          <a:ea typeface="Arial Unicode MS"/>
                          <a:cs typeface="Arial Unicode MS"/>
                        </a:rPr>
                        <a:t>Kamishibai</a:t>
                      </a:r>
                      <a:r>
                        <a:rPr lang="fr-FR" sz="1800" kern="100" dirty="0" smtClean="0">
                          <a:latin typeface="+mn-lt"/>
                          <a:ea typeface="Arial Unicode MS"/>
                          <a:cs typeface="Arial Unicode MS"/>
                        </a:rPr>
                        <a:t>)</a:t>
                      </a:r>
                    </a:p>
                    <a:p>
                      <a:pPr>
                        <a:lnSpc>
                          <a:spcPct val="115000"/>
                        </a:lnSpc>
                        <a:spcAft>
                          <a:spcPts val="0"/>
                        </a:spcAft>
                        <a:buFont typeface="Arial" pitchFamily="34" charset="0"/>
                        <a:buChar char="•"/>
                      </a:pPr>
                      <a:r>
                        <a:rPr lang="fr-FR" sz="1800" kern="100" dirty="0" smtClean="0">
                          <a:latin typeface="+mn-lt"/>
                          <a:ea typeface="Arial Unicode MS"/>
                          <a:cs typeface="Arial Unicode MS"/>
                        </a:rPr>
                        <a:t> Partenariat avec la Médiathèque</a:t>
                      </a:r>
                    </a:p>
                    <a:p>
                      <a:pPr>
                        <a:lnSpc>
                          <a:spcPct val="115000"/>
                        </a:lnSpc>
                        <a:spcAft>
                          <a:spcPts val="0"/>
                        </a:spcAft>
                        <a:buFont typeface="Arial" pitchFamily="34" charset="0"/>
                        <a:buNone/>
                      </a:pPr>
                      <a:endParaRPr lang="fr-FR" sz="1800" kern="100" dirty="0" smtClean="0">
                        <a:latin typeface="+mn-lt"/>
                        <a:ea typeface="Arial Unicode MS"/>
                        <a:cs typeface="Arial Unicode MS"/>
                      </a:endParaRPr>
                    </a:p>
                  </a:txBody>
                  <a:tcPr marL="34925" marR="34925" marT="34925" marB="34925">
                    <a:solidFill>
                      <a:schemeClr val="accent2">
                        <a:lumMod val="40000"/>
                        <a:lumOff val="60000"/>
                      </a:schemeClr>
                    </a:solidFill>
                  </a:tcPr>
                </a:tc>
                <a:tc>
                  <a:txBody>
                    <a:bodyPr/>
                    <a:lstStyle/>
                    <a:p>
                      <a:pPr lvl="0" algn="l">
                        <a:buFont typeface="Arial" pitchFamily="34" charset="0"/>
                        <a:buNone/>
                      </a:pPr>
                      <a:endParaRPr kumimoji="0" lang="fr-FR" sz="1800" kern="1200" baseline="0" dirty="0" smtClean="0">
                        <a:solidFill>
                          <a:schemeClr val="dk1"/>
                        </a:solidFill>
                        <a:latin typeface="+mj-lt"/>
                        <a:ea typeface="+mn-ea"/>
                        <a:cs typeface="+mn-cs"/>
                      </a:endParaRPr>
                    </a:p>
                    <a:p>
                      <a:pPr lvl="0" algn="l">
                        <a:buFont typeface="Arial" pitchFamily="34" charset="0"/>
                        <a:buChar char="•"/>
                      </a:pPr>
                      <a:endParaRPr kumimoji="0" lang="fr-FR" sz="1800" kern="1200" baseline="0" dirty="0" smtClean="0">
                        <a:solidFill>
                          <a:schemeClr val="dk1"/>
                        </a:solidFill>
                        <a:latin typeface="+mj-lt"/>
                        <a:ea typeface="+mn-ea"/>
                        <a:cs typeface="+mn-cs"/>
                      </a:endParaRPr>
                    </a:p>
                    <a:p>
                      <a:pPr lvl="0" algn="l">
                        <a:buFont typeface="Arial" pitchFamily="34" charset="0"/>
                        <a:buChar char="•"/>
                      </a:pPr>
                      <a:r>
                        <a:rPr kumimoji="0" lang="fr-FR" sz="1800" kern="1200" baseline="0" dirty="0" smtClean="0">
                          <a:solidFill>
                            <a:schemeClr val="dk1"/>
                          </a:solidFill>
                          <a:latin typeface="+mj-lt"/>
                          <a:ea typeface="+mn-ea"/>
                          <a:cs typeface="+mn-cs"/>
                        </a:rPr>
                        <a:t>  </a:t>
                      </a:r>
                      <a:r>
                        <a:rPr kumimoji="0" lang="fr-FR" sz="1800" kern="1200" baseline="0" dirty="0" smtClean="0">
                          <a:solidFill>
                            <a:schemeClr val="dk1"/>
                          </a:solidFill>
                          <a:latin typeface="+mn-lt"/>
                          <a:ea typeface="+mn-ea"/>
                          <a:cs typeface="+mn-cs"/>
                        </a:rPr>
                        <a:t>Opéra du Rhin :Projet </a:t>
                      </a:r>
                      <a:r>
                        <a:rPr kumimoji="0" lang="fr-FR" sz="1800" kern="1200" baseline="0" dirty="0" err="1" smtClean="0">
                          <a:solidFill>
                            <a:schemeClr val="dk1"/>
                          </a:solidFill>
                          <a:latin typeface="+mn-lt"/>
                          <a:ea typeface="+mn-ea"/>
                          <a:cs typeface="+mn-cs"/>
                        </a:rPr>
                        <a:t>Sindbad</a:t>
                      </a:r>
                      <a:r>
                        <a:rPr kumimoji="0" lang="fr-FR" sz="1800" kern="1200" baseline="0" dirty="0" smtClean="0">
                          <a:solidFill>
                            <a:schemeClr val="dk1"/>
                          </a:solidFill>
                          <a:latin typeface="+mn-lt"/>
                          <a:ea typeface="+mn-ea"/>
                          <a:cs typeface="+mn-cs"/>
                        </a:rPr>
                        <a:t>  avec la CHAM</a:t>
                      </a:r>
                    </a:p>
                    <a:p>
                      <a:pPr>
                        <a:buFont typeface="Arial" pitchFamily="34" charset="0"/>
                        <a:buChar char="•"/>
                      </a:pPr>
                      <a:r>
                        <a:rPr kumimoji="0" lang="fr-FR" sz="1800" u="sng" kern="1200" dirty="0" smtClean="0">
                          <a:solidFill>
                            <a:schemeClr val="dk1"/>
                          </a:solidFill>
                          <a:latin typeface="+mn-lt"/>
                          <a:ea typeface="+mn-ea"/>
                          <a:cs typeface="+mn-cs"/>
                        </a:rPr>
                        <a:t>Participation de la CHAM à</a:t>
                      </a:r>
                      <a:r>
                        <a:rPr kumimoji="0" lang="fr-FR" sz="1800" kern="1200" dirty="0" smtClean="0">
                          <a:solidFill>
                            <a:schemeClr val="dk1"/>
                          </a:solidFill>
                          <a:latin typeface="+mn-lt"/>
                          <a:ea typeface="+mn-ea"/>
                          <a:cs typeface="+mn-cs"/>
                        </a:rPr>
                        <a:t>:</a:t>
                      </a:r>
                    </a:p>
                    <a:p>
                      <a:pPr>
                        <a:buFont typeface="Arial" pitchFamily="34" charset="0"/>
                        <a:buChar char="•"/>
                      </a:pPr>
                      <a:r>
                        <a:rPr kumimoji="0" lang="fr-FR" sz="1800" kern="1200" dirty="0" smtClean="0">
                          <a:solidFill>
                            <a:schemeClr val="dk1"/>
                          </a:solidFill>
                          <a:latin typeface="+mn-lt"/>
                          <a:ea typeface="+mn-ea"/>
                          <a:cs typeface="+mn-cs"/>
                        </a:rPr>
                        <a:t> Journée du patrimoine</a:t>
                      </a:r>
                    </a:p>
                    <a:p>
                      <a:pPr>
                        <a:buFont typeface="Arial" pitchFamily="34" charset="0"/>
                        <a:buChar char="•"/>
                      </a:pPr>
                      <a:r>
                        <a:rPr kumimoji="0" lang="fr-FR" sz="1800" kern="1200" dirty="0" smtClean="0">
                          <a:solidFill>
                            <a:schemeClr val="dk1"/>
                          </a:solidFill>
                          <a:latin typeface="+mn-lt"/>
                          <a:ea typeface="+mn-ea"/>
                          <a:cs typeface="+mn-cs"/>
                        </a:rPr>
                        <a:t> Fête du partage</a:t>
                      </a:r>
                    </a:p>
                    <a:p>
                      <a:pPr>
                        <a:buFont typeface="Arial" pitchFamily="34" charset="0"/>
                        <a:buChar char="•"/>
                      </a:pPr>
                      <a:r>
                        <a:rPr kumimoji="0" lang="fr-FR" sz="1800" kern="1200" dirty="0" smtClean="0">
                          <a:solidFill>
                            <a:schemeClr val="dk1"/>
                          </a:solidFill>
                          <a:latin typeface="+mn-lt"/>
                          <a:ea typeface="+mn-ea"/>
                          <a:cs typeface="+mn-cs"/>
                        </a:rPr>
                        <a:t> Fête des peuples</a:t>
                      </a:r>
                    </a:p>
                    <a:p>
                      <a:pPr lvl="0" algn="l">
                        <a:buFont typeface="Arial" pitchFamily="34" charset="0"/>
                        <a:buChar char="•"/>
                      </a:pPr>
                      <a:r>
                        <a:rPr kumimoji="0" lang="fr-FR" sz="1800" kern="1200" dirty="0" smtClean="0">
                          <a:solidFill>
                            <a:schemeClr val="dk1"/>
                          </a:solidFill>
                          <a:latin typeface="+mj-lt"/>
                          <a:ea typeface="+mn-ea"/>
                          <a:cs typeface="+mn-cs"/>
                        </a:rPr>
                        <a:t> </a:t>
                      </a:r>
                      <a:r>
                        <a:rPr kumimoji="0" lang="fr-FR" sz="1800" kern="1200" dirty="0" smtClean="0">
                          <a:solidFill>
                            <a:schemeClr val="dk1"/>
                          </a:solidFill>
                          <a:latin typeface="+mn-lt"/>
                          <a:ea typeface="+mn-ea"/>
                          <a:cs typeface="+mn-cs"/>
                        </a:rPr>
                        <a:t>Projet danse et langage </a:t>
                      </a:r>
                    </a:p>
                    <a:p>
                      <a:pPr lvl="0" algn="l">
                        <a:buFont typeface="Arial" pitchFamily="34" charset="0"/>
                        <a:buChar char="•"/>
                      </a:pPr>
                      <a:r>
                        <a:rPr kumimoji="0" lang="fr-FR" sz="1800" kern="1200" dirty="0" smtClean="0">
                          <a:solidFill>
                            <a:schemeClr val="dk1"/>
                          </a:solidFill>
                          <a:latin typeface="+mn-lt"/>
                          <a:ea typeface="+mn-ea"/>
                          <a:cs typeface="+mn-cs"/>
                        </a:rPr>
                        <a:t> Education à la </a:t>
                      </a:r>
                      <a:r>
                        <a:rPr kumimoji="0" lang="fr-FR" sz="1800" kern="1200" dirty="0" err="1" smtClean="0">
                          <a:solidFill>
                            <a:schemeClr val="dk1"/>
                          </a:solidFill>
                          <a:latin typeface="+mn-lt"/>
                          <a:ea typeface="+mn-ea"/>
                          <a:cs typeface="+mn-cs"/>
                        </a:rPr>
                        <a:t>citoyeneté</a:t>
                      </a:r>
                      <a:endParaRPr kumimoji="0" lang="fr-FR" sz="1800" kern="1200" dirty="0" smtClean="0">
                        <a:solidFill>
                          <a:schemeClr val="dk1"/>
                        </a:solidFill>
                        <a:latin typeface="+mn-lt"/>
                        <a:ea typeface="+mn-ea"/>
                        <a:cs typeface="+mn-cs"/>
                      </a:endParaRPr>
                    </a:p>
                    <a:p>
                      <a:pPr lvl="0" algn="l">
                        <a:buFont typeface="Arial" pitchFamily="34" charset="0"/>
                        <a:buChar char="•"/>
                      </a:pPr>
                      <a:r>
                        <a:rPr kumimoji="0" lang="fr-FR" sz="1800" kern="1200" baseline="0" dirty="0" smtClean="0">
                          <a:solidFill>
                            <a:schemeClr val="dk1"/>
                          </a:solidFill>
                          <a:latin typeface="+mn-lt"/>
                          <a:ea typeface="+mn-ea"/>
                          <a:cs typeface="+mn-cs"/>
                        </a:rPr>
                        <a:t> Participation à l’exposition «  Moi, jeune citoyen)</a:t>
                      </a:r>
                    </a:p>
                    <a:p>
                      <a:pPr lvl="0" algn="l">
                        <a:buFont typeface="Arial" pitchFamily="34" charset="0"/>
                        <a:buChar char="•"/>
                      </a:pPr>
                      <a:r>
                        <a:rPr kumimoji="0" lang="fr-FR" sz="1800" kern="1200" baseline="0" dirty="0" smtClean="0">
                          <a:solidFill>
                            <a:schemeClr val="dk1"/>
                          </a:solidFill>
                          <a:latin typeface="+mn-lt"/>
                          <a:ea typeface="+mn-ea"/>
                          <a:cs typeface="+mn-cs"/>
                        </a:rPr>
                        <a:t> Projet jardin</a:t>
                      </a:r>
                    </a:p>
                    <a:p>
                      <a:pPr lvl="0" algn="l">
                        <a:buFont typeface="Arial" pitchFamily="34" charset="0"/>
                        <a:buNone/>
                      </a:pPr>
                      <a:r>
                        <a:rPr kumimoji="0" lang="fr-FR" sz="1800" kern="1200" baseline="0" dirty="0" smtClean="0">
                          <a:solidFill>
                            <a:schemeClr val="dk1"/>
                          </a:solidFill>
                          <a:latin typeface="+mn-lt"/>
                          <a:ea typeface="+mn-ea"/>
                          <a:cs typeface="+mn-cs"/>
                        </a:rPr>
                        <a:t>( jardin pédagogique)</a:t>
                      </a:r>
                      <a:endParaRPr kumimoji="0" lang="fr-FR" sz="1800" kern="1200" dirty="0" smtClean="0">
                        <a:solidFill>
                          <a:schemeClr val="dk1"/>
                        </a:solidFill>
                        <a:latin typeface="+mn-lt"/>
                        <a:ea typeface="+mn-ea"/>
                        <a:cs typeface="+mn-cs"/>
                      </a:endParaRPr>
                    </a:p>
                  </a:txBody>
                  <a:tcPr>
                    <a:solidFill>
                      <a:schemeClr val="accent2">
                        <a:lumMod val="40000"/>
                        <a:lumOff val="60000"/>
                      </a:schemeClr>
                    </a:solidFill>
                  </a:tcPr>
                </a:tc>
                <a:tc>
                  <a:txBody>
                    <a:bodyPr/>
                    <a:lstStyle/>
                    <a:p>
                      <a:pPr>
                        <a:buFont typeface="Arial" pitchFamily="34" charset="0"/>
                        <a:buNone/>
                      </a:pPr>
                      <a:endParaRPr kumimoji="0" lang="fr-FR" sz="1800" kern="1200" dirty="0" smtClean="0">
                        <a:solidFill>
                          <a:schemeClr val="dk1"/>
                        </a:solidFill>
                        <a:latin typeface="+mn-lt"/>
                        <a:ea typeface="+mn-ea"/>
                        <a:cs typeface="+mn-cs"/>
                      </a:endParaRPr>
                    </a:p>
                    <a:p>
                      <a:pPr>
                        <a:buFont typeface="Arial" pitchFamily="34" charset="0"/>
                        <a:buChar char="•"/>
                      </a:pP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Partenariat avec l'opéra </a:t>
                      </a:r>
                    </a:p>
                    <a:p>
                      <a:pPr>
                        <a:buFont typeface="Arial" pitchFamily="34" charset="0"/>
                        <a:buChar char="•"/>
                      </a:pPr>
                      <a:r>
                        <a:rPr kumimoji="0" lang="fr-FR" sz="1800" kern="1200" dirty="0" smtClean="0">
                          <a:solidFill>
                            <a:schemeClr val="dk1"/>
                          </a:solidFill>
                          <a:latin typeface="+mn-lt"/>
                          <a:ea typeface="+mn-ea"/>
                          <a:cs typeface="+mn-cs"/>
                        </a:rPr>
                        <a:t> Spectacle « Mouton »</a:t>
                      </a:r>
                      <a:endParaRPr kumimoji="0" lang="fr-FR" sz="1800" kern="1200" dirty="0" smtClean="0">
                        <a:solidFill>
                          <a:schemeClr val="dk1"/>
                        </a:solidFill>
                        <a:latin typeface="+mj-lt"/>
                        <a:ea typeface="+mn-ea"/>
                        <a:cs typeface="+mn-cs"/>
                      </a:endParaRPr>
                    </a:p>
                    <a:p>
                      <a:pPr>
                        <a:buFont typeface="Arial" pitchFamily="34" charset="0"/>
                        <a:buChar char="•"/>
                      </a:pPr>
                      <a:r>
                        <a:rPr kumimoji="0" lang="fr-FR" sz="1800" kern="1200" baseline="0" dirty="0" smtClean="0">
                          <a:solidFill>
                            <a:schemeClr val="dk1"/>
                          </a:solidFill>
                          <a:latin typeface="+mn-lt"/>
                          <a:ea typeface="+mn-ea"/>
                          <a:cs typeface="+mn-cs"/>
                        </a:rPr>
                        <a:t>Partenariat avec Pôle sud</a:t>
                      </a:r>
                    </a:p>
                    <a:p>
                      <a:pPr>
                        <a:buFont typeface="Arial" pitchFamily="34" charset="0"/>
                        <a:buNone/>
                      </a:pPr>
                      <a:r>
                        <a:rPr kumimoji="0" lang="fr-FR" sz="1800" kern="1200" baseline="0" dirty="0" smtClean="0">
                          <a:solidFill>
                            <a:schemeClr val="dk1"/>
                          </a:solidFill>
                          <a:latin typeface="+mn-lt"/>
                          <a:ea typeface="+mn-ea"/>
                          <a:cs typeface="+mn-cs"/>
                        </a:rPr>
                        <a:t>(projet danse et langages)</a:t>
                      </a: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Partenariat avec </a:t>
                      </a:r>
                      <a:r>
                        <a:rPr kumimoji="0" lang="fr-FR" sz="1800" kern="1200" dirty="0" err="1" smtClean="0">
                          <a:solidFill>
                            <a:schemeClr val="dk1"/>
                          </a:solidFill>
                          <a:latin typeface="+mn-lt"/>
                          <a:ea typeface="+mn-ea"/>
                          <a:cs typeface="+mn-cs"/>
                        </a:rPr>
                        <a:t>Audiorama</a:t>
                      </a:r>
                      <a:r>
                        <a:rPr kumimoji="0" lang="fr-FR" sz="1800" kern="1200" dirty="0" smtClean="0">
                          <a:solidFill>
                            <a:schemeClr val="dk1"/>
                          </a:solidFill>
                          <a:latin typeface="+mn-lt"/>
                          <a:ea typeface="+mn-ea"/>
                          <a:cs typeface="+mn-cs"/>
                        </a:rPr>
                        <a:t> ( gamelan)</a:t>
                      </a:r>
                    </a:p>
                    <a:p>
                      <a:pPr>
                        <a:buFont typeface="Arial" pitchFamily="34" charset="0"/>
                        <a:buChar char="•"/>
                      </a:pPr>
                      <a:r>
                        <a:rPr kumimoji="0" lang="fr-FR" sz="1800" kern="1200" baseline="0" dirty="0" smtClean="0">
                          <a:solidFill>
                            <a:schemeClr val="dk1"/>
                          </a:solidFill>
                          <a:latin typeface="+mn-lt"/>
                          <a:ea typeface="+mn-ea"/>
                          <a:cs typeface="+mn-cs"/>
                        </a:rPr>
                        <a:t> Médiathèque</a:t>
                      </a:r>
                      <a:endParaRPr kumimoji="0" lang="fr-FR" sz="1800" kern="1200" dirty="0" smtClean="0">
                        <a:solidFill>
                          <a:schemeClr val="dk1"/>
                        </a:solidFill>
                        <a:latin typeface="+mn-lt"/>
                        <a:ea typeface="+mn-ea"/>
                        <a:cs typeface="+mn-cs"/>
                      </a:endParaRPr>
                    </a:p>
                    <a:p>
                      <a:pPr algn="ctr">
                        <a:buFont typeface="Arial" pitchFamily="34" charset="0"/>
                        <a:buChar char="•"/>
                      </a:pPr>
                      <a:r>
                        <a:rPr kumimoji="0" lang="fr-FR" sz="1800" kern="1200" dirty="0" smtClean="0">
                          <a:solidFill>
                            <a:schemeClr val="dk1"/>
                          </a:solidFill>
                          <a:latin typeface="+mn-lt"/>
                          <a:ea typeface="+mn-ea"/>
                          <a:cs typeface="+mn-cs"/>
                        </a:rPr>
                        <a:t>Ecole</a:t>
                      </a:r>
                      <a:r>
                        <a:rPr kumimoji="0" lang="fr-FR" sz="1800" kern="1200" baseline="0" dirty="0" smtClean="0">
                          <a:solidFill>
                            <a:schemeClr val="dk1"/>
                          </a:solidFill>
                          <a:latin typeface="+mn-lt"/>
                          <a:ea typeface="+mn-ea"/>
                          <a:cs typeface="+mn-cs"/>
                        </a:rPr>
                        <a:t> ouverte aux parents</a:t>
                      </a:r>
                    </a:p>
                    <a:p>
                      <a:pPr algn="l">
                        <a:buFont typeface="Arial" pitchFamily="34" charset="0"/>
                        <a:buNone/>
                      </a:pPr>
                      <a:r>
                        <a:rPr kumimoji="0" lang="fr-FR" sz="1800" kern="1200" baseline="0" dirty="0" smtClean="0">
                          <a:solidFill>
                            <a:schemeClr val="dk1"/>
                          </a:solidFill>
                          <a:latin typeface="+mn-lt"/>
                          <a:ea typeface="+mn-ea"/>
                          <a:cs typeface="+mn-cs"/>
                        </a:rPr>
                        <a:t>( APC / Bulletins) </a:t>
                      </a:r>
                    </a:p>
                    <a:p>
                      <a:pPr algn="l">
                        <a:buFont typeface="Arial" pitchFamily="34" charset="0"/>
                        <a:buChar char="•"/>
                      </a:pPr>
                      <a:r>
                        <a:rPr kumimoji="0" lang="fr-FR" sz="1800" kern="1200" dirty="0" smtClean="0">
                          <a:solidFill>
                            <a:schemeClr val="dk1"/>
                          </a:solidFill>
                          <a:latin typeface="+mn-lt"/>
                          <a:ea typeface="+mn-ea"/>
                          <a:cs typeface="+mn-cs"/>
                        </a:rPr>
                        <a:t> Partenariat</a:t>
                      </a:r>
                      <a:r>
                        <a:rPr kumimoji="0" lang="fr-FR" sz="1800" kern="1200" baseline="0" dirty="0" smtClean="0">
                          <a:solidFill>
                            <a:schemeClr val="dk1"/>
                          </a:solidFill>
                          <a:latin typeface="+mn-lt"/>
                          <a:ea typeface="+mn-ea"/>
                          <a:cs typeface="+mn-cs"/>
                        </a:rPr>
                        <a:t> avec « Fruits et Fleurs » </a:t>
                      </a:r>
                      <a:r>
                        <a:rPr kumimoji="0" lang="fr-FR" sz="1800" kern="1200" baseline="0" dirty="0" err="1" smtClean="0">
                          <a:solidFill>
                            <a:schemeClr val="dk1"/>
                          </a:solidFill>
                          <a:latin typeface="+mn-lt"/>
                          <a:ea typeface="+mn-ea"/>
                          <a:cs typeface="+mn-cs"/>
                        </a:rPr>
                        <a:t>Illkirch</a:t>
                      </a:r>
                      <a:endParaRPr kumimoji="0" lang="fr-FR" sz="1800" kern="1200" baseline="0" dirty="0" smtClean="0">
                        <a:solidFill>
                          <a:schemeClr val="dk1"/>
                        </a:solidFill>
                        <a:latin typeface="+mn-lt"/>
                        <a:ea typeface="+mn-ea"/>
                        <a:cs typeface="+mn-cs"/>
                      </a:endParaRPr>
                    </a:p>
                    <a:p>
                      <a:pPr algn="l">
                        <a:buFont typeface="Arial" pitchFamily="34" charset="0"/>
                        <a:buChar char="•"/>
                      </a:pPr>
                      <a:r>
                        <a:rPr kumimoji="0" lang="fr-FR" sz="1800" kern="1200" baseline="0" dirty="0" smtClean="0">
                          <a:solidFill>
                            <a:schemeClr val="dk1"/>
                          </a:solidFill>
                          <a:latin typeface="+mn-lt"/>
                          <a:ea typeface="+mn-ea"/>
                          <a:cs typeface="+mn-cs"/>
                        </a:rPr>
                        <a:t> Partenariat avec CSC </a:t>
                      </a:r>
                      <a:endParaRPr kumimoji="0" lang="fr-FR" sz="1800" kern="1200" dirty="0" smtClean="0">
                        <a:solidFill>
                          <a:schemeClr val="dk1"/>
                        </a:solidFill>
                        <a:latin typeface="+mn-lt"/>
                        <a:ea typeface="+mn-ea"/>
                        <a:cs typeface="+mn-cs"/>
                      </a:endParaRPr>
                    </a:p>
                  </a:txBody>
                  <a:tcPr>
                    <a:solidFill>
                      <a:schemeClr val="accent2">
                        <a:lumMod val="40000"/>
                        <a:lumOff val="60000"/>
                      </a:schemeClr>
                    </a:solidFill>
                  </a:tcPr>
                </a:tc>
              </a:tr>
            </a:tbl>
          </a:graphicData>
        </a:graphic>
      </p:graphicFrame>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188640"/>
            <a:ext cx="8496944" cy="666328"/>
          </a:xfrm>
          <a:solidFill>
            <a:schemeClr val="accent6">
              <a:lumMod val="60000"/>
              <a:lumOff val="40000"/>
            </a:schemeClr>
          </a:solidFill>
        </p:spPr>
        <p:txBody>
          <a:bodyPr anchor="ctr" anchorCtr="0">
            <a:noAutofit/>
          </a:bodyPr>
          <a:lstStyle/>
          <a:p>
            <a:pPr algn="ctr"/>
            <a:r>
              <a:rPr lang="fr-FR" sz="2400" b="1" dirty="0" smtClean="0"/>
              <a:t>Ecole Elémentaire Fischart</a:t>
            </a:r>
            <a:br>
              <a:rPr lang="fr-FR" sz="2400" b="1" dirty="0" smtClean="0"/>
            </a:br>
            <a:r>
              <a:rPr lang="fr-FR" sz="2400" b="1" dirty="0" smtClean="0"/>
              <a:t>PROJETS / AXES DE TRAVAIL</a:t>
            </a:r>
            <a:endParaRPr lang="fr-FR" sz="2400" b="1" dirty="0"/>
          </a:p>
        </p:txBody>
      </p:sp>
      <p:graphicFrame>
        <p:nvGraphicFramePr>
          <p:cNvPr id="5" name="Espace réservé du contenu 4"/>
          <p:cNvGraphicFramePr>
            <a:graphicFrameLocks noGrp="1"/>
          </p:cNvGraphicFramePr>
          <p:nvPr>
            <p:ph idx="1"/>
          </p:nvPr>
        </p:nvGraphicFramePr>
        <p:xfrm>
          <a:off x="323528" y="980730"/>
          <a:ext cx="8568952" cy="5751058"/>
        </p:xfrm>
        <a:graphic>
          <a:graphicData uri="http://schemas.openxmlformats.org/drawingml/2006/table">
            <a:tbl>
              <a:tblPr firstRow="1" bandRow="1">
                <a:tableStyleId>{00A15C55-8517-42AA-B614-E9B94910E393}</a:tableStyleId>
              </a:tblPr>
              <a:tblGrid>
                <a:gridCol w="2952328"/>
                <a:gridCol w="2760307"/>
                <a:gridCol w="2856317"/>
              </a:tblGrid>
              <a:tr h="1017270">
                <a:tc>
                  <a:txBody>
                    <a:bodyPr/>
                    <a:lstStyle/>
                    <a:p>
                      <a:pPr algn="ctr"/>
                      <a:r>
                        <a:rPr lang="fr-FR" sz="2000" dirty="0" smtClean="0">
                          <a:solidFill>
                            <a:schemeClr val="tx1"/>
                          </a:solidFill>
                          <a:latin typeface="+mj-lt"/>
                        </a:rPr>
                        <a:t>AXE</a:t>
                      </a:r>
                      <a:r>
                        <a:rPr lang="fr-FR" sz="2000" baseline="0" dirty="0" smtClean="0">
                          <a:solidFill>
                            <a:schemeClr val="tx1"/>
                          </a:solidFill>
                          <a:latin typeface="+mj-lt"/>
                        </a:rPr>
                        <a:t> 1</a:t>
                      </a:r>
                    </a:p>
                    <a:p>
                      <a:pPr algn="ctr"/>
                      <a:r>
                        <a:rPr lang="fr-FR" sz="2000" baseline="0" dirty="0" smtClean="0">
                          <a:solidFill>
                            <a:schemeClr val="tx1"/>
                          </a:solidFill>
                          <a:latin typeface="+mj-lt"/>
                        </a:rPr>
                        <a:t>Acquisition des langages</a:t>
                      </a:r>
                    </a:p>
                  </a:txBody>
                  <a:tcPr anchor="ctr">
                    <a:solidFill>
                      <a:srgbClr val="FFFF00"/>
                    </a:solidFill>
                  </a:tcPr>
                </a:tc>
                <a:tc>
                  <a:txBody>
                    <a:bodyPr/>
                    <a:lstStyle/>
                    <a:p>
                      <a:pPr algn="ctr"/>
                      <a:r>
                        <a:rPr lang="fr-FR" sz="2000" dirty="0" smtClean="0">
                          <a:solidFill>
                            <a:schemeClr val="tx1"/>
                          </a:solidFill>
                          <a:latin typeface="+mj-lt"/>
                        </a:rPr>
                        <a:t>AXE 2</a:t>
                      </a:r>
                    </a:p>
                    <a:p>
                      <a:pPr algn="ctr"/>
                      <a:r>
                        <a:rPr lang="fr-FR" sz="2000" dirty="0" smtClean="0">
                          <a:solidFill>
                            <a:schemeClr val="tx1"/>
                          </a:solidFill>
                          <a:latin typeface="+mj-lt"/>
                        </a:rPr>
                        <a:t>Une école bienveillante</a:t>
                      </a:r>
                      <a:endParaRPr lang="fr-FR" sz="2000" dirty="0">
                        <a:solidFill>
                          <a:schemeClr val="tx1"/>
                        </a:solidFill>
                        <a:latin typeface="+mj-lt"/>
                      </a:endParaRPr>
                    </a:p>
                  </a:txBody>
                  <a:tcPr anchor="ctr">
                    <a:solidFill>
                      <a:srgbClr val="FFFF00"/>
                    </a:solidFill>
                  </a:tcPr>
                </a:tc>
                <a:tc>
                  <a:txBody>
                    <a:bodyPr/>
                    <a:lstStyle/>
                    <a:p>
                      <a:pPr algn="ctr"/>
                      <a:r>
                        <a:rPr lang="fr-FR" sz="2000" dirty="0" smtClean="0">
                          <a:solidFill>
                            <a:schemeClr val="tx1"/>
                          </a:solidFill>
                          <a:latin typeface="+mj-lt"/>
                        </a:rPr>
                        <a:t> AXE 3</a:t>
                      </a:r>
                    </a:p>
                    <a:p>
                      <a:pPr algn="ctr"/>
                      <a:r>
                        <a:rPr lang="fr-FR" sz="2000" dirty="0" smtClean="0">
                          <a:solidFill>
                            <a:schemeClr val="tx1"/>
                          </a:solidFill>
                          <a:latin typeface="+mj-lt"/>
                        </a:rPr>
                        <a:t>Parents /Partenaires</a:t>
                      </a:r>
                      <a:endParaRPr lang="fr-FR" sz="2000" dirty="0">
                        <a:solidFill>
                          <a:schemeClr val="tx1"/>
                        </a:solidFill>
                        <a:latin typeface="+mj-lt"/>
                      </a:endParaRPr>
                    </a:p>
                  </a:txBody>
                  <a:tcPr anchor="ctr">
                    <a:solidFill>
                      <a:srgbClr val="FFFF00"/>
                    </a:solidFill>
                  </a:tcPr>
                </a:tc>
              </a:tr>
              <a:tr h="4733788">
                <a:tc>
                  <a:txBody>
                    <a:bodyPr/>
                    <a:lstStyle/>
                    <a:p>
                      <a:pPr lvl="0" algn="l">
                        <a:buFont typeface="Arial" pitchFamily="34" charset="0"/>
                        <a:buChar char="•"/>
                      </a:pPr>
                      <a:r>
                        <a:rPr kumimoji="0" lang="fr-FR" sz="1800" kern="1200" baseline="0" dirty="0" smtClean="0">
                          <a:solidFill>
                            <a:schemeClr val="dk1"/>
                          </a:solidFill>
                          <a:latin typeface="+mn-lt"/>
                          <a:ea typeface="+mn-ea"/>
                          <a:cs typeface="+mn-cs"/>
                        </a:rPr>
                        <a:t> Livre commun :  Recueil  textes /poésies / travaux arts plastiques</a:t>
                      </a:r>
                    </a:p>
                    <a:p>
                      <a:pPr lvl="0" algn="l">
                        <a:buFont typeface="Arial" pitchFamily="34" charset="0"/>
                        <a:buChar char="•"/>
                      </a:pPr>
                      <a:r>
                        <a:rPr kumimoji="0" lang="fr-FR" sz="1800" kern="1200" baseline="0" dirty="0" smtClean="0">
                          <a:solidFill>
                            <a:schemeClr val="dk1"/>
                          </a:solidFill>
                          <a:latin typeface="+mn-lt"/>
                          <a:ea typeface="+mn-ea"/>
                          <a:cs typeface="+mn-cs"/>
                        </a:rPr>
                        <a:t>  APC </a:t>
                      </a:r>
                    </a:p>
                    <a:p>
                      <a:pPr lvl="0" algn="l">
                        <a:buFont typeface="Arial" pitchFamily="34" charset="0"/>
                        <a:buChar char="•"/>
                      </a:pPr>
                      <a:r>
                        <a:rPr kumimoji="0" lang="fr-FR" sz="1800" kern="1200" baseline="0" dirty="0" smtClean="0">
                          <a:solidFill>
                            <a:schemeClr val="dk1"/>
                          </a:solidFill>
                          <a:latin typeface="+mn-lt"/>
                          <a:ea typeface="+mn-ea"/>
                          <a:cs typeface="+mn-cs"/>
                        </a:rPr>
                        <a:t>  Journal scolaire</a:t>
                      </a:r>
                    </a:p>
                    <a:p>
                      <a:pPr lvl="0" algn="l">
                        <a:buFont typeface="Arial" pitchFamily="34" charset="0"/>
                        <a:buNone/>
                      </a:pPr>
                      <a:endParaRPr kumimoji="0" lang="fr-FR" sz="1800" kern="1200" baseline="0" dirty="0" smtClean="0">
                        <a:solidFill>
                          <a:schemeClr val="dk1"/>
                        </a:solidFill>
                        <a:latin typeface="+mn-lt"/>
                        <a:ea typeface="+mn-ea"/>
                        <a:cs typeface="+mn-cs"/>
                      </a:endParaRPr>
                    </a:p>
                  </a:txBody>
                  <a:tcPr anchor="ct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fr-FR" sz="1800"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fr-FR" sz="1800" kern="1200" dirty="0" smtClean="0">
                        <a:solidFill>
                          <a:schemeClr val="dk1"/>
                        </a:solidFill>
                        <a:latin typeface="+mn-lt"/>
                        <a:ea typeface="+mn-ea"/>
                        <a:cs typeface="+mn-cs"/>
                      </a:endParaRPr>
                    </a:p>
                    <a:p>
                      <a:pPr lvl="0" algn="l">
                        <a:buFont typeface="Arial" pitchFamily="34" charset="0"/>
                        <a:buChar char="•"/>
                      </a:pPr>
                      <a:r>
                        <a:rPr kumimoji="0" lang="fr-FR" sz="1800" kern="1200" dirty="0" smtClean="0">
                          <a:solidFill>
                            <a:schemeClr val="dk1"/>
                          </a:solidFill>
                          <a:latin typeface="+mn-lt"/>
                          <a:ea typeface="+mn-ea"/>
                          <a:cs typeface="+mn-cs"/>
                        </a:rPr>
                        <a:t> Opéra</a:t>
                      </a:r>
                      <a:r>
                        <a:rPr kumimoji="0" lang="fr-FR" sz="1800" kern="1200" baseline="0" dirty="0" smtClean="0">
                          <a:solidFill>
                            <a:schemeClr val="dk1"/>
                          </a:solidFill>
                          <a:latin typeface="+mn-lt"/>
                          <a:ea typeface="+mn-ea"/>
                          <a:cs typeface="+mn-cs"/>
                        </a:rPr>
                        <a:t> spectacle</a:t>
                      </a:r>
                      <a:endParaRPr kumimoji="0" lang="fr-FR" sz="1800" kern="1200" dirty="0" smtClean="0">
                        <a:solidFill>
                          <a:schemeClr val="dk1"/>
                        </a:solidFill>
                        <a:latin typeface="+mn-lt"/>
                        <a:ea typeface="+mn-ea"/>
                        <a:cs typeface="+mn-cs"/>
                      </a:endParaRPr>
                    </a:p>
                    <a:p>
                      <a:pPr lvl="0" algn="l">
                        <a:buFont typeface="Arial" pitchFamily="34" charset="0"/>
                        <a:buChar char="•"/>
                      </a:pPr>
                      <a:r>
                        <a:rPr kumimoji="0" lang="fr-FR" sz="1800" kern="1200" dirty="0" smtClean="0">
                          <a:solidFill>
                            <a:schemeClr val="dk1"/>
                          </a:solidFill>
                          <a:latin typeface="+mn-lt"/>
                          <a:ea typeface="+mn-ea"/>
                          <a:cs typeface="+mn-cs"/>
                        </a:rPr>
                        <a:t>Chorale</a:t>
                      </a:r>
                    </a:p>
                    <a:p>
                      <a:pPr lvl="0" algn="l">
                        <a:buFont typeface="Arial" pitchFamily="34" charset="0"/>
                        <a:buChar char="•"/>
                      </a:pPr>
                      <a:r>
                        <a:rPr kumimoji="0" lang="fr-FR" sz="1800" kern="1200" dirty="0" smtClean="0">
                          <a:solidFill>
                            <a:schemeClr val="dk1"/>
                          </a:solidFill>
                          <a:latin typeface="+mn-lt"/>
                          <a:ea typeface="+mn-ea"/>
                          <a:cs typeface="+mn-cs"/>
                        </a:rPr>
                        <a:t> Gamelan AE</a:t>
                      </a:r>
                    </a:p>
                    <a:p>
                      <a:pPr lvl="0" algn="l">
                        <a:buFont typeface="Arial" pitchFamily="34" charset="0"/>
                        <a:buChar char="•"/>
                      </a:pPr>
                      <a:r>
                        <a:rPr kumimoji="0" lang="fr-FR" sz="1800" kern="1200" dirty="0" smtClean="0">
                          <a:solidFill>
                            <a:schemeClr val="dk1"/>
                          </a:solidFill>
                          <a:latin typeface="+mn-lt"/>
                          <a:ea typeface="+mn-ea"/>
                          <a:cs typeface="+mn-cs"/>
                        </a:rPr>
                        <a:t> Expo «Moi, jeune citoyen »</a:t>
                      </a:r>
                    </a:p>
                    <a:p>
                      <a:pPr lvl="0" algn="l">
                        <a:buFont typeface="Arial" pitchFamily="34" charset="0"/>
                        <a:buChar char="•"/>
                      </a:pPr>
                      <a:r>
                        <a:rPr kumimoji="0" lang="fr-FR" sz="1800" kern="1200" dirty="0" smtClean="0">
                          <a:solidFill>
                            <a:schemeClr val="dk1"/>
                          </a:solidFill>
                          <a:latin typeface="+mn-lt"/>
                          <a:ea typeface="+mn-ea"/>
                          <a:cs typeface="+mn-cs"/>
                        </a:rPr>
                        <a:t> </a:t>
                      </a:r>
                      <a:r>
                        <a:rPr kumimoji="0" lang="fr-FR" sz="1800" kern="1200" dirty="0" err="1" smtClean="0">
                          <a:solidFill>
                            <a:schemeClr val="dk1"/>
                          </a:solidFill>
                          <a:latin typeface="+mn-lt"/>
                          <a:ea typeface="+mn-ea"/>
                          <a:cs typeface="+mn-cs"/>
                        </a:rPr>
                        <a:t>Acmisa</a:t>
                      </a:r>
                      <a:r>
                        <a:rPr kumimoji="0" lang="fr-FR" sz="1800" kern="120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dirty="0" smtClean="0">
                          <a:solidFill>
                            <a:schemeClr val="dk1"/>
                          </a:solidFill>
                          <a:latin typeface="+mn-lt"/>
                          <a:ea typeface="+mn-ea"/>
                          <a:cs typeface="+mn-cs"/>
                        </a:rPr>
                        <a:t> </a:t>
                      </a:r>
                      <a:r>
                        <a:rPr kumimoji="0" lang="fr-FR" sz="1800" kern="1200" baseline="0" dirty="0" smtClean="0">
                          <a:solidFill>
                            <a:schemeClr val="dk1"/>
                          </a:solidFill>
                          <a:latin typeface="+mn-lt"/>
                          <a:ea typeface="+mn-ea"/>
                          <a:cs typeface="+mn-cs"/>
                        </a:rPr>
                        <a:t>Fête des peuples</a:t>
                      </a:r>
                      <a:endParaRPr kumimoji="0" lang="fr-FR" sz="1800" kern="1200" dirty="0" smtClean="0">
                        <a:solidFill>
                          <a:schemeClr val="dk1"/>
                        </a:solidFill>
                        <a:latin typeface="+mn-lt"/>
                        <a:ea typeface="+mn-ea"/>
                        <a:cs typeface="+mn-cs"/>
                      </a:endParaRPr>
                    </a:p>
                    <a:p>
                      <a:pPr lvl="0" algn="l">
                        <a:buFont typeface="Arial" pitchFamily="34" charset="0"/>
                        <a:buNone/>
                      </a:pPr>
                      <a:endParaRPr kumimoji="0" lang="fr-FR" sz="1800" kern="1200" dirty="0" smtClean="0">
                        <a:solidFill>
                          <a:schemeClr val="dk1"/>
                        </a:solidFill>
                        <a:latin typeface="+mn-lt"/>
                        <a:ea typeface="+mn-ea"/>
                        <a:cs typeface="+mn-cs"/>
                      </a:endParaRPr>
                    </a:p>
                  </a:txBody>
                  <a:tcPr anchor="ctr">
                    <a:solidFill>
                      <a:schemeClr val="accent2">
                        <a:lumMod val="40000"/>
                        <a:lumOff val="60000"/>
                      </a:schemeClr>
                    </a:solidFill>
                  </a:tcPr>
                </a:tc>
                <a:tc>
                  <a:txBody>
                    <a:bodyPr/>
                    <a:lstStyle/>
                    <a:p>
                      <a:pPr algn="l">
                        <a:buFont typeface="Arial" pitchFamily="34" charset="0"/>
                        <a:buNone/>
                      </a:pPr>
                      <a:endParaRPr kumimoji="0" lang="fr-FR" sz="1800" kern="1200" dirty="0" smtClean="0">
                        <a:solidFill>
                          <a:schemeClr val="dk1"/>
                        </a:solidFill>
                        <a:latin typeface="+mn-lt"/>
                        <a:ea typeface="+mn-ea"/>
                        <a:cs typeface="+mn-cs"/>
                      </a:endParaRPr>
                    </a:p>
                    <a:p>
                      <a:pPr algn="l">
                        <a:buFont typeface="Arial" pitchFamily="34" charset="0"/>
                        <a:buChar char="•"/>
                      </a:pPr>
                      <a:r>
                        <a:rPr kumimoji="0" lang="fr-FR" sz="1800" kern="1200" dirty="0" smtClean="0">
                          <a:solidFill>
                            <a:schemeClr val="dk1"/>
                          </a:solidFill>
                          <a:latin typeface="+mn-lt"/>
                          <a:ea typeface="+mn-ea"/>
                          <a:cs typeface="+mn-cs"/>
                        </a:rPr>
                        <a:t> Espace parent = cuisine</a:t>
                      </a:r>
                    </a:p>
                    <a:p>
                      <a:pPr algn="l">
                        <a:buFont typeface="Arial" pitchFamily="34" charset="0"/>
                        <a:buChar char="•"/>
                      </a:pPr>
                      <a:r>
                        <a:rPr kumimoji="0" lang="fr-FR" sz="1800" kern="1200" dirty="0" smtClean="0">
                          <a:solidFill>
                            <a:schemeClr val="dk1"/>
                          </a:solidFill>
                          <a:latin typeface="+mn-lt"/>
                          <a:ea typeface="+mn-ea"/>
                          <a:cs typeface="+mn-cs"/>
                        </a:rPr>
                        <a:t>Ateliers</a:t>
                      </a:r>
                      <a:r>
                        <a:rPr kumimoji="0" lang="fr-FR" sz="1800" kern="1200" baseline="0" dirty="0" smtClean="0">
                          <a:solidFill>
                            <a:schemeClr val="dk1"/>
                          </a:solidFill>
                          <a:latin typeface="+mn-lt"/>
                          <a:ea typeface="+mn-ea"/>
                          <a:cs typeface="+mn-cs"/>
                        </a:rPr>
                        <a:t> des mamans -JEEP</a:t>
                      </a:r>
                    </a:p>
                    <a:p>
                      <a:pPr algn="l">
                        <a:buFont typeface="Arial" pitchFamily="34" charset="0"/>
                        <a:buChar char="•"/>
                      </a:pPr>
                      <a:r>
                        <a:rPr kumimoji="0" lang="fr-FR" sz="1800" kern="1200" baseline="0" dirty="0" smtClean="0">
                          <a:solidFill>
                            <a:schemeClr val="dk1"/>
                          </a:solidFill>
                          <a:latin typeface="+mn-lt"/>
                          <a:ea typeface="+mn-ea"/>
                          <a:cs typeface="+mn-cs"/>
                        </a:rPr>
                        <a:t> Cours de Français OEP</a:t>
                      </a:r>
                    </a:p>
                    <a:p>
                      <a:pPr algn="l">
                        <a:buFont typeface="Arial" pitchFamily="34" charset="0"/>
                        <a:buChar char="•"/>
                      </a:pPr>
                      <a:r>
                        <a:rPr kumimoji="0" lang="fr-FR" sz="1800" kern="1200" baseline="0" dirty="0" smtClean="0">
                          <a:solidFill>
                            <a:schemeClr val="dk1"/>
                          </a:solidFill>
                          <a:latin typeface="+mn-lt"/>
                          <a:ea typeface="+mn-ea"/>
                          <a:cs typeface="+mn-cs"/>
                        </a:rPr>
                        <a:t>  Chanter au CSC</a:t>
                      </a:r>
                    </a:p>
                    <a:p>
                      <a:pPr algn="l">
                        <a:buFont typeface="Arial" pitchFamily="34" charset="0"/>
                        <a:buChar char="•"/>
                      </a:pPr>
                      <a:r>
                        <a:rPr kumimoji="0" lang="fr-FR" sz="1800" kern="1200" baseline="0" dirty="0" smtClean="0">
                          <a:solidFill>
                            <a:schemeClr val="dk1"/>
                          </a:solidFill>
                          <a:latin typeface="+mn-lt"/>
                          <a:ea typeface="+mn-ea"/>
                          <a:cs typeface="+mn-cs"/>
                        </a:rPr>
                        <a:t> CSC : formation lutte discriminations</a:t>
                      </a:r>
                    </a:p>
                    <a:p>
                      <a:pPr algn="l">
                        <a:buFont typeface="Arial" pitchFamily="34" charset="0"/>
                        <a:buChar char="•"/>
                      </a:pPr>
                      <a:r>
                        <a:rPr kumimoji="0" lang="fr-FR" sz="1800" kern="1200" baseline="0" dirty="0" smtClean="0">
                          <a:solidFill>
                            <a:schemeClr val="dk1"/>
                          </a:solidFill>
                          <a:latin typeface="+mn-lt"/>
                          <a:ea typeface="+mn-ea"/>
                          <a:cs typeface="+mn-cs"/>
                        </a:rPr>
                        <a:t>  Remise des bulletins</a:t>
                      </a:r>
                    </a:p>
                    <a:p>
                      <a:pPr algn="l">
                        <a:buFont typeface="Arial" pitchFamily="34" charset="0"/>
                        <a:buNone/>
                      </a:pPr>
                      <a:endParaRPr kumimoji="0" lang="fr-FR" sz="1800" kern="1200" baseline="0" dirty="0" smtClean="0">
                        <a:solidFill>
                          <a:schemeClr val="dk1"/>
                        </a:solidFill>
                        <a:latin typeface="+mn-lt"/>
                        <a:ea typeface="+mn-ea"/>
                        <a:cs typeface="+mn-cs"/>
                      </a:endParaRPr>
                    </a:p>
                  </a:txBody>
                  <a:tcPr anchor="ctr">
                    <a:solidFill>
                      <a:schemeClr val="accent2">
                        <a:lumMod val="40000"/>
                        <a:lumOff val="60000"/>
                      </a:schemeClr>
                    </a:solidFill>
                  </a:tcPr>
                </a:tc>
              </a:tr>
            </a:tbl>
          </a:graphicData>
        </a:graphic>
      </p:graphicFrame>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188640"/>
            <a:ext cx="8496944" cy="666328"/>
          </a:xfrm>
          <a:solidFill>
            <a:schemeClr val="accent6">
              <a:lumMod val="60000"/>
              <a:lumOff val="40000"/>
            </a:schemeClr>
          </a:solidFill>
        </p:spPr>
        <p:txBody>
          <a:bodyPr anchor="ctr" anchorCtr="0">
            <a:noAutofit/>
          </a:bodyPr>
          <a:lstStyle/>
          <a:p>
            <a:pPr algn="ctr"/>
            <a:r>
              <a:rPr lang="fr-FR" sz="2400" b="1" dirty="0" smtClean="0"/>
              <a:t>Ecole Elémentaire </a:t>
            </a:r>
            <a:r>
              <a:rPr lang="fr-FR" sz="2400" b="1" dirty="0" err="1" smtClean="0"/>
              <a:t>Meinau</a:t>
            </a:r>
            <a:r>
              <a:rPr lang="fr-FR" sz="2400" b="1" dirty="0" smtClean="0"/>
              <a:t/>
            </a:r>
            <a:br>
              <a:rPr lang="fr-FR" sz="2400" b="1" dirty="0" smtClean="0"/>
            </a:br>
            <a:r>
              <a:rPr lang="fr-FR" sz="2400" b="1" dirty="0" smtClean="0"/>
              <a:t>PROJETS / AXES DE TRAVAIL</a:t>
            </a:r>
            <a:endParaRPr lang="fr-FR" sz="2400" b="1" dirty="0"/>
          </a:p>
        </p:txBody>
      </p:sp>
      <p:graphicFrame>
        <p:nvGraphicFramePr>
          <p:cNvPr id="5" name="Espace réservé du contenu 4"/>
          <p:cNvGraphicFramePr>
            <a:graphicFrameLocks noGrp="1"/>
          </p:cNvGraphicFramePr>
          <p:nvPr>
            <p:ph idx="1"/>
          </p:nvPr>
        </p:nvGraphicFramePr>
        <p:xfrm>
          <a:off x="323530" y="1196752"/>
          <a:ext cx="8568951" cy="5731995"/>
        </p:xfrm>
        <a:graphic>
          <a:graphicData uri="http://schemas.openxmlformats.org/drawingml/2006/table">
            <a:tbl>
              <a:tblPr firstRow="1" bandRow="1">
                <a:tableStyleId>{00A15C55-8517-42AA-B614-E9B94910E393}</a:tableStyleId>
              </a:tblPr>
              <a:tblGrid>
                <a:gridCol w="2952328"/>
                <a:gridCol w="2808312"/>
                <a:gridCol w="2808311"/>
              </a:tblGrid>
              <a:tr h="977115">
                <a:tc>
                  <a:txBody>
                    <a:bodyPr/>
                    <a:lstStyle/>
                    <a:p>
                      <a:pPr algn="ctr"/>
                      <a:r>
                        <a:rPr lang="fr-FR" sz="2000" dirty="0" smtClean="0">
                          <a:solidFill>
                            <a:schemeClr val="tx1"/>
                          </a:solidFill>
                          <a:latin typeface="+mj-lt"/>
                        </a:rPr>
                        <a:t>AXE</a:t>
                      </a:r>
                      <a:r>
                        <a:rPr lang="fr-FR" sz="2000" baseline="0" dirty="0" smtClean="0">
                          <a:solidFill>
                            <a:schemeClr val="tx1"/>
                          </a:solidFill>
                          <a:latin typeface="+mj-lt"/>
                        </a:rPr>
                        <a:t> 1</a:t>
                      </a:r>
                    </a:p>
                    <a:p>
                      <a:pPr algn="ctr"/>
                      <a:r>
                        <a:rPr lang="fr-FR" sz="2000" baseline="0" dirty="0" smtClean="0">
                          <a:solidFill>
                            <a:schemeClr val="tx1"/>
                          </a:solidFill>
                          <a:latin typeface="+mj-lt"/>
                        </a:rPr>
                        <a:t>Acquisition des langages</a:t>
                      </a:r>
                    </a:p>
                  </a:txBody>
                  <a:tcPr anchor="ctr">
                    <a:solidFill>
                      <a:srgbClr val="FFFF00"/>
                    </a:solidFill>
                  </a:tcPr>
                </a:tc>
                <a:tc>
                  <a:txBody>
                    <a:bodyPr/>
                    <a:lstStyle/>
                    <a:p>
                      <a:pPr algn="ctr"/>
                      <a:r>
                        <a:rPr lang="fr-FR" sz="2000" dirty="0" smtClean="0">
                          <a:solidFill>
                            <a:schemeClr val="tx1"/>
                          </a:solidFill>
                          <a:latin typeface="+mj-lt"/>
                        </a:rPr>
                        <a:t>AXE 2</a:t>
                      </a:r>
                    </a:p>
                    <a:p>
                      <a:pPr algn="ctr"/>
                      <a:r>
                        <a:rPr lang="fr-FR" sz="2000" dirty="0" smtClean="0">
                          <a:solidFill>
                            <a:schemeClr val="tx1"/>
                          </a:solidFill>
                          <a:latin typeface="+mj-lt"/>
                        </a:rPr>
                        <a:t>Une école bienveillante</a:t>
                      </a:r>
                      <a:endParaRPr lang="fr-FR" sz="2000" dirty="0">
                        <a:solidFill>
                          <a:schemeClr val="tx1"/>
                        </a:solidFill>
                        <a:latin typeface="+mj-lt"/>
                      </a:endParaRPr>
                    </a:p>
                  </a:txBody>
                  <a:tcPr anchor="ctr">
                    <a:solidFill>
                      <a:srgbClr val="FFFF00"/>
                    </a:solidFill>
                  </a:tcPr>
                </a:tc>
                <a:tc>
                  <a:txBody>
                    <a:bodyPr/>
                    <a:lstStyle/>
                    <a:p>
                      <a:pPr algn="ctr"/>
                      <a:r>
                        <a:rPr lang="fr-FR" sz="2000" dirty="0" smtClean="0">
                          <a:solidFill>
                            <a:schemeClr val="tx1"/>
                          </a:solidFill>
                          <a:latin typeface="+mj-lt"/>
                        </a:rPr>
                        <a:t> AXE 3</a:t>
                      </a:r>
                    </a:p>
                    <a:p>
                      <a:pPr algn="ctr"/>
                      <a:r>
                        <a:rPr lang="fr-FR" sz="2000" dirty="0" smtClean="0">
                          <a:solidFill>
                            <a:schemeClr val="tx1"/>
                          </a:solidFill>
                          <a:latin typeface="+mj-lt"/>
                        </a:rPr>
                        <a:t>Parents /Partenaires</a:t>
                      </a:r>
                      <a:endParaRPr lang="fr-FR" sz="2000" dirty="0">
                        <a:solidFill>
                          <a:schemeClr val="tx1"/>
                        </a:solidFill>
                        <a:latin typeface="+mj-lt"/>
                      </a:endParaRPr>
                    </a:p>
                  </a:txBody>
                  <a:tcPr anchor="ctr">
                    <a:solidFill>
                      <a:srgbClr val="FFFF00"/>
                    </a:solidFill>
                  </a:tcPr>
                </a:tc>
              </a:tr>
              <a:tr h="4279469">
                <a:tc>
                  <a:txBody>
                    <a:bodyPr/>
                    <a:lstStyle/>
                    <a:p>
                      <a:pPr>
                        <a:buFont typeface="Arial" pitchFamily="34" charset="0"/>
                        <a:buChar char="•"/>
                      </a:pPr>
                      <a:endParaRPr kumimoji="0" lang="fr-FR" sz="1800" kern="1200" dirty="0" smtClean="0">
                        <a:solidFill>
                          <a:schemeClr val="dk1"/>
                        </a:solidFill>
                        <a:latin typeface="+mn-lt"/>
                        <a:ea typeface="+mn-ea"/>
                        <a:cs typeface="+mn-cs"/>
                      </a:endParaRPr>
                    </a:p>
                    <a:p>
                      <a:pPr lvl="0" algn="l">
                        <a:buFont typeface="Arial" pitchFamily="34" charset="0"/>
                        <a:buNone/>
                      </a:pPr>
                      <a:endParaRPr kumimoji="0" lang="fr-FR" sz="1800" kern="1200" baseline="0" dirty="0" smtClean="0">
                        <a:solidFill>
                          <a:schemeClr val="dk1"/>
                        </a:solidFill>
                        <a:latin typeface="+mn-lt"/>
                        <a:ea typeface="+mn-ea"/>
                        <a:cs typeface="+mn-cs"/>
                      </a:endParaRPr>
                    </a:p>
                    <a:p>
                      <a:pPr lvl="0" algn="l">
                        <a:buFont typeface="Arial" pitchFamily="34" charset="0"/>
                        <a:buChar char="•"/>
                      </a:pPr>
                      <a:endParaRPr kumimoji="0" lang="fr-FR" sz="1800" kern="1200" baseline="0" dirty="0" smtClean="0">
                        <a:solidFill>
                          <a:schemeClr val="dk1"/>
                        </a:solidFill>
                        <a:latin typeface="+mn-lt"/>
                        <a:ea typeface="+mn-ea"/>
                        <a:cs typeface="+mn-cs"/>
                      </a:endParaRPr>
                    </a:p>
                    <a:p>
                      <a:pPr lvl="0" algn="l">
                        <a:buFont typeface="Arial" pitchFamily="34" charset="0"/>
                        <a:buChar char="•"/>
                      </a:pPr>
                      <a:endParaRPr kumimoji="0" lang="fr-FR" sz="1800" kern="1200" baseline="0" dirty="0" smtClean="0">
                        <a:solidFill>
                          <a:schemeClr val="dk1"/>
                        </a:solidFill>
                        <a:latin typeface="+mn-lt"/>
                        <a:ea typeface="+mn-ea"/>
                        <a:cs typeface="+mn-cs"/>
                      </a:endParaRPr>
                    </a:p>
                    <a:p>
                      <a:pPr lvl="0" algn="l">
                        <a:buFont typeface="Arial" pitchFamily="34" charset="0"/>
                        <a:buChar char="•"/>
                      </a:pPr>
                      <a:r>
                        <a:rPr kumimoji="0" lang="fr-FR" sz="1800" kern="1200" baseline="0" dirty="0" smtClean="0">
                          <a:solidFill>
                            <a:schemeClr val="dk1"/>
                          </a:solidFill>
                          <a:latin typeface="+mn-lt"/>
                          <a:ea typeface="+mn-ea"/>
                          <a:cs typeface="+mn-cs"/>
                        </a:rPr>
                        <a:t>Printemps de l’écriture</a:t>
                      </a:r>
                    </a:p>
                    <a:p>
                      <a:pPr lvl="0" algn="l">
                        <a:buFont typeface="Arial" pitchFamily="34" charset="0"/>
                        <a:buChar char="•"/>
                      </a:pPr>
                      <a:r>
                        <a:rPr kumimoji="0" lang="fr-FR" sz="1800" kern="1200" baseline="0" dirty="0" smtClean="0">
                          <a:solidFill>
                            <a:schemeClr val="dk1"/>
                          </a:solidFill>
                          <a:latin typeface="+mn-lt"/>
                          <a:ea typeface="+mn-ea"/>
                          <a:cs typeface="+mn-cs"/>
                        </a:rPr>
                        <a:t>Décloisonnement lecture</a:t>
                      </a:r>
                    </a:p>
                    <a:p>
                      <a:pPr lvl="0" algn="l">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baseline="0" dirty="0" err="1" smtClean="0">
                          <a:solidFill>
                            <a:schemeClr val="dk1"/>
                          </a:solidFill>
                          <a:latin typeface="+mn-lt"/>
                          <a:ea typeface="+mn-ea"/>
                          <a:cs typeface="+mn-cs"/>
                        </a:rPr>
                        <a:t>Beneylu</a:t>
                      </a:r>
                      <a:r>
                        <a:rPr kumimoji="0" lang="fr-FR" sz="1800" kern="1200" baseline="0" dirty="0" smtClean="0">
                          <a:solidFill>
                            <a:schemeClr val="dk1"/>
                          </a:solidFill>
                          <a:latin typeface="+mn-lt"/>
                          <a:ea typeface="+mn-ea"/>
                          <a:cs typeface="+mn-cs"/>
                        </a:rPr>
                        <a:t> </a:t>
                      </a:r>
                      <a:r>
                        <a:rPr kumimoji="0" lang="fr-FR" sz="1800" kern="1200" baseline="0" dirty="0" err="1" smtClean="0">
                          <a:solidFill>
                            <a:schemeClr val="dk1"/>
                          </a:solidFill>
                          <a:latin typeface="+mn-lt"/>
                          <a:ea typeface="+mn-ea"/>
                          <a:cs typeface="+mn-cs"/>
                        </a:rPr>
                        <a:t>school</a:t>
                      </a:r>
                      <a:endParaRPr kumimoji="0" lang="fr-FR" sz="1800" kern="1200" baseline="0" dirty="0" smtClean="0">
                        <a:solidFill>
                          <a:schemeClr val="dk1"/>
                        </a:solidFill>
                        <a:latin typeface="+mn-lt"/>
                        <a:ea typeface="+mn-ea"/>
                        <a:cs typeface="+mn-cs"/>
                      </a:endParaRPr>
                    </a:p>
                    <a:p>
                      <a:pPr lvl="0" algn="l">
                        <a:buFont typeface="Arial" pitchFamily="34" charset="0"/>
                        <a:buChar char="•"/>
                      </a:pPr>
                      <a:r>
                        <a:rPr kumimoji="0" lang="fr-FR" sz="1800" kern="1200" baseline="0" dirty="0" smtClean="0">
                          <a:solidFill>
                            <a:schemeClr val="dk1"/>
                          </a:solidFill>
                          <a:latin typeface="+mn-lt"/>
                          <a:ea typeface="+mn-ea"/>
                          <a:cs typeface="+mn-cs"/>
                        </a:rPr>
                        <a:t>Petit citoyen</a:t>
                      </a:r>
                    </a:p>
                    <a:p>
                      <a:pPr lvl="0" algn="l">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baseline="0" dirty="0" err="1" smtClean="0">
                          <a:solidFill>
                            <a:schemeClr val="dk1"/>
                          </a:solidFill>
                          <a:latin typeface="+mn-lt"/>
                          <a:ea typeface="+mn-ea"/>
                          <a:cs typeface="+mn-cs"/>
                        </a:rPr>
                        <a:t>Acmisa</a:t>
                      </a:r>
                      <a:endParaRPr kumimoji="0" lang="fr-FR" sz="1800" kern="1200" baseline="0" dirty="0" smtClean="0">
                        <a:solidFill>
                          <a:schemeClr val="dk1"/>
                        </a:solidFill>
                        <a:latin typeface="+mn-lt"/>
                        <a:ea typeface="+mn-ea"/>
                        <a:cs typeface="+mn-cs"/>
                      </a:endParaRPr>
                    </a:p>
                    <a:p>
                      <a:pPr lvl="0" algn="l">
                        <a:buFont typeface="Arial" pitchFamily="34" charset="0"/>
                        <a:buChar char="•"/>
                      </a:pPr>
                      <a:r>
                        <a:rPr kumimoji="0" lang="fr-FR" sz="1800" kern="1200" baseline="0" dirty="0" smtClean="0">
                          <a:solidFill>
                            <a:schemeClr val="dk1"/>
                          </a:solidFill>
                          <a:latin typeface="+mn-lt"/>
                          <a:ea typeface="+mn-ea"/>
                          <a:cs typeface="+mn-cs"/>
                        </a:rPr>
                        <a:t> Projet citoyen</a:t>
                      </a:r>
                    </a:p>
                    <a:p>
                      <a:pPr lvl="0" algn="l">
                        <a:buFont typeface="Arial" pitchFamily="34" charset="0"/>
                        <a:buChar char="•"/>
                      </a:pPr>
                      <a:endParaRPr kumimoji="0" lang="fr-FR" sz="1800" kern="1200" baseline="0" dirty="0" smtClean="0">
                        <a:solidFill>
                          <a:schemeClr val="dk1"/>
                        </a:solidFill>
                        <a:latin typeface="+mn-lt"/>
                        <a:ea typeface="+mn-ea"/>
                        <a:cs typeface="+mn-cs"/>
                      </a:endParaRPr>
                    </a:p>
                    <a:p>
                      <a:pPr lvl="0" algn="l">
                        <a:buFont typeface="Arial" pitchFamily="34" charset="0"/>
                        <a:buNone/>
                      </a:pPr>
                      <a:endParaRPr kumimoji="0" lang="fr-FR" sz="1800" kern="1200" baseline="0" dirty="0" smtClean="0">
                        <a:solidFill>
                          <a:schemeClr val="dk1"/>
                        </a:solidFill>
                        <a:latin typeface="+mn-lt"/>
                        <a:ea typeface="+mn-ea"/>
                        <a:cs typeface="+mn-cs"/>
                      </a:endParaRPr>
                    </a:p>
                  </a:txBody>
                  <a:tcPr>
                    <a:solidFill>
                      <a:schemeClr val="accent2">
                        <a:lumMod val="40000"/>
                        <a:lumOff val="60000"/>
                      </a:schemeClr>
                    </a:solidFill>
                  </a:tcPr>
                </a:tc>
                <a:tc>
                  <a:txBody>
                    <a:bodyPr/>
                    <a:lstStyle/>
                    <a:p>
                      <a:pPr lvl="0">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La semaine de</a:t>
                      </a:r>
                      <a:r>
                        <a:rPr kumimoji="0" lang="fr-FR" sz="1800" kern="1200" baseline="0" dirty="0" smtClean="0">
                          <a:solidFill>
                            <a:schemeClr val="dk1"/>
                          </a:solidFill>
                          <a:latin typeface="+mn-lt"/>
                          <a:ea typeface="+mn-ea"/>
                          <a:cs typeface="+mn-cs"/>
                        </a:rPr>
                        <a:t> Lutte contre les d</a:t>
                      </a:r>
                      <a:r>
                        <a:rPr kumimoji="0" lang="fr-FR" sz="1800" kern="1200" dirty="0" smtClean="0">
                          <a:solidFill>
                            <a:schemeClr val="dk1"/>
                          </a:solidFill>
                          <a:latin typeface="+mn-lt"/>
                          <a:ea typeface="+mn-ea"/>
                          <a:cs typeface="+mn-cs"/>
                        </a:rPr>
                        <a:t>iscriminations ( 8 Associations)</a:t>
                      </a:r>
                    </a:p>
                    <a:p>
                      <a:pPr lvl="0">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La semaine de lutte contre le</a:t>
                      </a:r>
                      <a:r>
                        <a:rPr kumimoji="0" lang="fr-FR" sz="1800" kern="1200" baseline="0" dirty="0" smtClean="0">
                          <a:solidFill>
                            <a:schemeClr val="dk1"/>
                          </a:solidFill>
                          <a:latin typeface="+mn-lt"/>
                          <a:ea typeface="+mn-ea"/>
                          <a:cs typeface="+mn-cs"/>
                        </a:rPr>
                        <a:t> harcèlement</a:t>
                      </a:r>
                    </a:p>
                    <a:p>
                      <a:pPr lvl="0">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Spectacle de l’ASTU sur l’</a:t>
                      </a:r>
                      <a:r>
                        <a:rPr kumimoji="0" lang="fr-FR" sz="1800" kern="1200" dirty="0" err="1" smtClean="0">
                          <a:solidFill>
                            <a:schemeClr val="dk1"/>
                          </a:solidFill>
                          <a:latin typeface="+mn-lt"/>
                          <a:ea typeface="+mn-ea"/>
                          <a:cs typeface="+mn-cs"/>
                        </a:rPr>
                        <a:t>Interculturalité</a:t>
                      </a:r>
                      <a:endParaRPr kumimoji="0" lang="fr-FR" sz="1800" kern="1200" dirty="0" smtClean="0">
                        <a:solidFill>
                          <a:schemeClr val="dk1"/>
                        </a:solidFill>
                        <a:latin typeface="+mn-lt"/>
                        <a:ea typeface="+mn-ea"/>
                        <a:cs typeface="+mn-cs"/>
                      </a:endParaRPr>
                    </a:p>
                    <a:p>
                      <a:pPr lvl="0">
                        <a:buFont typeface="Arial" pitchFamily="34" charset="0"/>
                        <a:buChar char="•"/>
                      </a:pP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Petit déjeuner : les valeurs européennes</a:t>
                      </a:r>
                    </a:p>
                    <a:p>
                      <a:pPr lvl="0">
                        <a:buFont typeface="Arial" pitchFamily="34" charset="0"/>
                        <a:buChar char="•"/>
                      </a:pPr>
                      <a:r>
                        <a:rPr kumimoji="0" lang="fr-FR" sz="1800" kern="1200" baseline="0" dirty="0" smtClean="0">
                          <a:solidFill>
                            <a:schemeClr val="dk1"/>
                          </a:solidFill>
                          <a:latin typeface="+mn-lt"/>
                          <a:ea typeface="+mn-ea"/>
                          <a:cs typeface="+mn-cs"/>
                        </a:rPr>
                        <a:t> V</a:t>
                      </a:r>
                      <a:r>
                        <a:rPr kumimoji="0" lang="fr-FR" sz="1800" kern="1200" dirty="0" smtClean="0">
                          <a:solidFill>
                            <a:schemeClr val="dk1"/>
                          </a:solidFill>
                          <a:latin typeface="+mn-lt"/>
                          <a:ea typeface="+mn-ea"/>
                          <a:cs typeface="+mn-cs"/>
                        </a:rPr>
                        <a:t>isite des institutions européennes (parlement Européen, conseil de l’Europe)</a:t>
                      </a:r>
                    </a:p>
                    <a:p>
                      <a:pPr lvl="0">
                        <a:buFont typeface="Arial" pitchFamily="34" charset="0"/>
                        <a:buNone/>
                      </a:pPr>
                      <a:r>
                        <a:rPr kumimoji="0" lang="fr-FR" sz="1800" kern="1200" dirty="0" smtClean="0">
                          <a:solidFill>
                            <a:schemeClr val="dk1"/>
                          </a:solidFill>
                          <a:latin typeface="+mn-lt"/>
                          <a:ea typeface="+mn-ea"/>
                          <a:cs typeface="+mn-cs"/>
                          <a:sym typeface="Wingdings" pitchFamily="2" charset="2"/>
                        </a:rPr>
                        <a:t></a:t>
                      </a:r>
                      <a:r>
                        <a:rPr kumimoji="0" lang="fr-FR" sz="1800" kern="1200" dirty="0" smtClean="0">
                          <a:solidFill>
                            <a:schemeClr val="dk1"/>
                          </a:solidFill>
                          <a:latin typeface="+mn-lt"/>
                          <a:ea typeface="+mn-ea"/>
                          <a:cs typeface="+mn-cs"/>
                        </a:rPr>
                        <a:t>Valeurs de la république</a:t>
                      </a:r>
                    </a:p>
                    <a:p>
                      <a:pPr lvl="0">
                        <a:buFont typeface="Arial" pitchFamily="34" charset="0"/>
                        <a:buChar char="•"/>
                      </a:pPr>
                      <a:r>
                        <a:rPr kumimoji="0" lang="fr-FR" sz="1800" kern="1200" dirty="0" smtClean="0">
                          <a:solidFill>
                            <a:schemeClr val="dk1"/>
                          </a:solidFill>
                          <a:latin typeface="+mn-lt"/>
                          <a:ea typeface="+mn-ea"/>
                          <a:cs typeface="+mn-cs"/>
                        </a:rPr>
                        <a:t> Chorale</a:t>
                      </a:r>
                    </a:p>
                    <a:p>
                      <a:pPr lvl="0">
                        <a:buFont typeface="Arial" pitchFamily="34" charset="0"/>
                        <a:buChar char="•"/>
                      </a:pPr>
                      <a:r>
                        <a:rPr kumimoji="0" lang="fr-FR" sz="1800" kern="1200" dirty="0" smtClean="0">
                          <a:solidFill>
                            <a:schemeClr val="dk1"/>
                          </a:solidFill>
                          <a:latin typeface="+mn-lt"/>
                          <a:ea typeface="+mn-ea"/>
                          <a:cs typeface="+mn-cs"/>
                        </a:rPr>
                        <a:t>Gamelan</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1800" kern="1200" dirty="0" smtClean="0">
                          <a:solidFill>
                            <a:schemeClr val="dk1"/>
                          </a:solidFill>
                          <a:latin typeface="+mn-lt"/>
                          <a:ea typeface="+mn-ea"/>
                          <a:cs typeface="+mn-cs"/>
                        </a:rPr>
                        <a:t> </a:t>
                      </a:r>
                      <a:r>
                        <a:rPr kumimoji="0" lang="fr-FR" sz="1800" kern="1200" baseline="0" dirty="0" smtClean="0">
                          <a:solidFill>
                            <a:schemeClr val="dk1"/>
                          </a:solidFill>
                          <a:latin typeface="+mn-lt"/>
                          <a:ea typeface="+mn-ea"/>
                          <a:cs typeface="+mn-cs"/>
                        </a:rPr>
                        <a:t> Fête des peuples</a:t>
                      </a:r>
                      <a:endParaRPr kumimoji="0" lang="fr-FR" sz="1800" kern="1200" dirty="0" smtClean="0">
                        <a:solidFill>
                          <a:schemeClr val="dk1"/>
                        </a:solidFill>
                        <a:latin typeface="+mn-lt"/>
                        <a:ea typeface="+mn-ea"/>
                        <a:cs typeface="+mn-cs"/>
                      </a:endParaRPr>
                    </a:p>
                  </a:txBody>
                  <a:tcPr>
                    <a:solidFill>
                      <a:schemeClr val="accent2">
                        <a:lumMod val="40000"/>
                        <a:lumOff val="60000"/>
                      </a:schemeClr>
                    </a:solidFill>
                  </a:tcPr>
                </a:tc>
                <a:tc>
                  <a:txBody>
                    <a:bodyPr/>
                    <a:lstStyle/>
                    <a:p>
                      <a:pPr>
                        <a:buFont typeface="Arial" pitchFamily="34" charset="0"/>
                        <a:buNone/>
                      </a:pPr>
                      <a:endParaRPr kumimoji="0" lang="fr-FR" sz="1800" kern="1200" dirty="0" smtClean="0">
                        <a:solidFill>
                          <a:schemeClr val="dk1"/>
                        </a:solidFill>
                        <a:latin typeface="+mn-lt"/>
                        <a:ea typeface="+mn-ea"/>
                        <a:cs typeface="+mn-cs"/>
                      </a:endParaRPr>
                    </a:p>
                    <a:p>
                      <a:pPr>
                        <a:buFont typeface="Arial" pitchFamily="34" charset="0"/>
                        <a:buNone/>
                      </a:pPr>
                      <a:endParaRPr kumimoji="0" lang="fr-FR" sz="1800" kern="1200" dirty="0" smtClean="0">
                        <a:solidFill>
                          <a:schemeClr val="dk1"/>
                        </a:solidFill>
                        <a:latin typeface="+mn-lt"/>
                        <a:ea typeface="+mn-ea"/>
                        <a:cs typeface="+mn-cs"/>
                      </a:endParaRPr>
                    </a:p>
                    <a:p>
                      <a:pPr>
                        <a:buFont typeface="Arial" pitchFamily="34" charset="0"/>
                        <a:buChar char="•"/>
                      </a:pPr>
                      <a:endParaRPr kumimoji="0" lang="fr-FR" sz="1800" kern="1200" dirty="0" smtClean="0">
                        <a:solidFill>
                          <a:schemeClr val="dk1"/>
                        </a:solidFill>
                        <a:latin typeface="+mn-lt"/>
                        <a:ea typeface="+mn-ea"/>
                        <a:cs typeface="+mn-cs"/>
                      </a:endParaRPr>
                    </a:p>
                    <a:p>
                      <a:pPr>
                        <a:buFont typeface="Arial" pitchFamily="34" charset="0"/>
                        <a:buChar char="•"/>
                      </a:pP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  Espace Parents aménagé</a:t>
                      </a:r>
                    </a:p>
                    <a:p>
                      <a:pPr>
                        <a:buFont typeface="Arial" pitchFamily="34" charset="0"/>
                        <a:buChar char="•"/>
                      </a:pPr>
                      <a:r>
                        <a:rPr kumimoji="0" lang="fr-FR" sz="1800" kern="1200" dirty="0" smtClean="0">
                          <a:solidFill>
                            <a:schemeClr val="dk1"/>
                          </a:solidFill>
                          <a:latin typeface="+mn-lt"/>
                          <a:ea typeface="+mn-ea"/>
                          <a:cs typeface="+mn-cs"/>
                        </a:rPr>
                        <a:t> AE : Ludothèque</a:t>
                      </a:r>
                    </a:p>
                    <a:p>
                      <a:pPr>
                        <a:buFont typeface="Arial" pitchFamily="34" charset="0"/>
                        <a:buChar char="•"/>
                      </a:pPr>
                      <a:r>
                        <a:rPr kumimoji="0" lang="fr-FR" sz="1800" kern="1200" dirty="0" smtClean="0">
                          <a:solidFill>
                            <a:schemeClr val="dk1"/>
                          </a:solidFill>
                          <a:latin typeface="+mn-lt"/>
                          <a:ea typeface="+mn-ea"/>
                          <a:cs typeface="+mn-cs"/>
                        </a:rPr>
                        <a:t> Classes ouvertes</a:t>
                      </a:r>
                    </a:p>
                    <a:p>
                      <a:pPr>
                        <a:buFont typeface="Arial" pitchFamily="34" charset="0"/>
                        <a:buChar char="•"/>
                      </a:pPr>
                      <a:r>
                        <a:rPr kumimoji="0" lang="fr-FR" sz="1800" kern="1200" dirty="0" smtClean="0">
                          <a:solidFill>
                            <a:schemeClr val="dk1"/>
                          </a:solidFill>
                          <a:latin typeface="+mn-lt"/>
                          <a:ea typeface="+mn-ea"/>
                          <a:cs typeface="+mn-cs"/>
                        </a:rPr>
                        <a:t> Participation jeux</a:t>
                      </a:r>
                    </a:p>
                    <a:p>
                      <a:pPr>
                        <a:buFont typeface="Arial" pitchFamily="34" charset="0"/>
                        <a:buChar char="•"/>
                      </a:pPr>
                      <a:r>
                        <a:rPr kumimoji="0" lang="fr-FR" sz="1800" kern="1200" dirty="0" smtClean="0">
                          <a:solidFill>
                            <a:schemeClr val="dk1"/>
                          </a:solidFill>
                          <a:latin typeface="+mn-lt"/>
                          <a:ea typeface="+mn-ea"/>
                          <a:cs typeface="+mn-cs"/>
                        </a:rPr>
                        <a:t> Malette des parents</a:t>
                      </a:r>
                      <a:r>
                        <a:rPr kumimoji="0" lang="fr-FR" sz="1800" kern="1200" baseline="0" dirty="0" smtClean="0">
                          <a:solidFill>
                            <a:schemeClr val="dk1"/>
                          </a:solidFill>
                          <a:latin typeface="+mn-lt"/>
                          <a:ea typeface="+mn-ea"/>
                          <a:cs typeface="+mn-cs"/>
                        </a:rPr>
                        <a:t> CP</a:t>
                      </a:r>
                    </a:p>
                    <a:p>
                      <a:pPr>
                        <a:buFont typeface="Arial" pitchFamily="34" charset="0"/>
                        <a:buChar char="•"/>
                      </a:pPr>
                      <a:r>
                        <a:rPr kumimoji="0" lang="fr-FR" sz="1800" kern="1200" baseline="0" dirty="0" smtClean="0">
                          <a:solidFill>
                            <a:schemeClr val="dk1"/>
                          </a:solidFill>
                          <a:latin typeface="+mn-lt"/>
                          <a:ea typeface="+mn-ea"/>
                          <a:cs typeface="+mn-cs"/>
                        </a:rPr>
                        <a:t> Remise des bulletins</a:t>
                      </a:r>
                      <a:endParaRPr kumimoji="0" lang="fr-FR" sz="1800" kern="1200" dirty="0" smtClean="0">
                        <a:solidFill>
                          <a:schemeClr val="dk1"/>
                        </a:solidFill>
                        <a:latin typeface="+mn-lt"/>
                        <a:ea typeface="+mn-ea"/>
                        <a:cs typeface="+mn-cs"/>
                      </a:endParaRPr>
                    </a:p>
                    <a:p>
                      <a:pPr>
                        <a:buFont typeface="Arial" pitchFamily="34" charset="0"/>
                        <a:buChar char="•"/>
                      </a:pPr>
                      <a:r>
                        <a:rPr kumimoji="0" lang="fr-FR" sz="1800" kern="1200" dirty="0" smtClean="0">
                          <a:solidFill>
                            <a:schemeClr val="dk1"/>
                          </a:solidFill>
                          <a:latin typeface="+mn-lt"/>
                          <a:ea typeface="+mn-ea"/>
                          <a:cs typeface="+mn-cs"/>
                        </a:rPr>
                        <a:t> Jeep </a:t>
                      </a:r>
                    </a:p>
                    <a:p>
                      <a:pPr>
                        <a:buFont typeface="Arial" pitchFamily="34" charset="0"/>
                        <a:buChar char="•"/>
                      </a:pPr>
                      <a:r>
                        <a:rPr kumimoji="0" lang="fr-FR" sz="1800" kern="1200" dirty="0" smtClean="0">
                          <a:solidFill>
                            <a:schemeClr val="dk1"/>
                          </a:solidFill>
                          <a:latin typeface="+mn-lt"/>
                          <a:ea typeface="+mn-ea"/>
                          <a:cs typeface="+mn-cs"/>
                        </a:rPr>
                        <a:t> </a:t>
                      </a:r>
                      <a:r>
                        <a:rPr kumimoji="0" lang="fr-FR" sz="1800" kern="1200" baseline="0" dirty="0" smtClean="0">
                          <a:solidFill>
                            <a:schemeClr val="dk1"/>
                          </a:solidFill>
                          <a:latin typeface="+mn-lt"/>
                          <a:ea typeface="+mn-ea"/>
                          <a:cs typeface="+mn-cs"/>
                        </a:rPr>
                        <a:t>CSC : formation lutte discriminations</a:t>
                      </a:r>
                      <a:endParaRPr kumimoji="0" lang="fr-FR" sz="1800" kern="1200" dirty="0" smtClean="0">
                        <a:solidFill>
                          <a:schemeClr val="dk1"/>
                        </a:solidFill>
                        <a:latin typeface="+mn-lt"/>
                        <a:ea typeface="+mn-ea"/>
                        <a:cs typeface="+mn-cs"/>
                      </a:endParaRPr>
                    </a:p>
                    <a:p>
                      <a:pPr>
                        <a:buFont typeface="Arial" pitchFamily="34" charset="0"/>
                        <a:buChar char="•"/>
                      </a:pPr>
                      <a:endParaRPr kumimoji="0" lang="fr-FR" sz="1800" kern="1200" dirty="0" smtClean="0">
                        <a:solidFill>
                          <a:schemeClr val="dk1"/>
                        </a:solidFill>
                        <a:latin typeface="+mn-lt"/>
                        <a:ea typeface="+mn-ea"/>
                        <a:cs typeface="+mn-cs"/>
                      </a:endParaRPr>
                    </a:p>
                  </a:txBody>
                  <a:tcPr>
                    <a:solidFill>
                      <a:schemeClr val="accent2">
                        <a:lumMod val="40000"/>
                        <a:lumOff val="60000"/>
                      </a:schemeClr>
                    </a:solidFill>
                  </a:tcPr>
                </a:tc>
              </a:tr>
            </a:tbl>
          </a:graphicData>
        </a:graphic>
      </p:graphicFrame>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229600" cy="936104"/>
          </a:xfrm>
        </p:spPr>
        <p:txBody>
          <a:bodyPr>
            <a:normAutofit/>
          </a:bodyPr>
          <a:lstStyle/>
          <a:p>
            <a:pPr algn="ctr"/>
            <a:r>
              <a:rPr lang="fr-FR" b="1" dirty="0" smtClean="0"/>
              <a:t>ECOLES MATERNELLES</a:t>
            </a:r>
            <a:endParaRPr lang="fr-FR" b="1" dirty="0"/>
          </a:p>
        </p:txBody>
      </p:sp>
      <p:graphicFrame>
        <p:nvGraphicFramePr>
          <p:cNvPr id="4" name="Espace réservé du contenu 3"/>
          <p:cNvGraphicFramePr>
            <a:graphicFrameLocks noGrp="1"/>
          </p:cNvGraphicFramePr>
          <p:nvPr>
            <p:ph idx="1"/>
          </p:nvPr>
        </p:nvGraphicFramePr>
        <p:xfrm>
          <a:off x="251520" y="1268760"/>
          <a:ext cx="8496944" cy="6605213"/>
        </p:xfrm>
        <a:graphic>
          <a:graphicData uri="http://schemas.openxmlformats.org/drawingml/2006/table">
            <a:tbl>
              <a:tblPr firstRow="1" bandRow="1">
                <a:tableStyleId>{93296810-A885-4BE3-A3E7-6D5BEEA58F35}</a:tableStyleId>
              </a:tblPr>
              <a:tblGrid>
                <a:gridCol w="2124236"/>
                <a:gridCol w="2124236"/>
                <a:gridCol w="2124236"/>
                <a:gridCol w="2124236"/>
              </a:tblGrid>
              <a:tr h="617721">
                <a:tc>
                  <a:txBody>
                    <a:bodyPr/>
                    <a:lstStyle/>
                    <a:p>
                      <a:pPr algn="ctr">
                        <a:lnSpc>
                          <a:spcPct val="107000"/>
                        </a:lnSpc>
                        <a:spcAft>
                          <a:spcPts val="0"/>
                        </a:spcAft>
                      </a:pPr>
                      <a:r>
                        <a:rPr lang="fr-FR" sz="1800" b="1" dirty="0">
                          <a:latin typeface="+mn-lt"/>
                        </a:rPr>
                        <a:t>Ecoles </a:t>
                      </a:r>
                      <a:r>
                        <a:rPr lang="fr-FR" sz="1800" b="1" dirty="0" smtClean="0">
                          <a:latin typeface="+mn-lt"/>
                        </a:rPr>
                        <a:t>Elémentaires</a:t>
                      </a:r>
                      <a:endParaRPr lang="fr-FR" sz="1800" b="1" dirty="0">
                        <a:latin typeface="+mn-lt"/>
                        <a:ea typeface="Calibri"/>
                        <a:cs typeface="Times New Roman"/>
                      </a:endParaRPr>
                    </a:p>
                  </a:txBody>
                  <a:tcPr marL="68580" marR="68580" marT="0" marB="0" anchor="ctr"/>
                </a:tc>
                <a:tc>
                  <a:txBody>
                    <a:bodyPr/>
                    <a:lstStyle/>
                    <a:p>
                      <a:pPr algn="ctr">
                        <a:lnSpc>
                          <a:spcPct val="107000"/>
                        </a:lnSpc>
                        <a:spcAft>
                          <a:spcPts val="0"/>
                        </a:spcAft>
                      </a:pPr>
                      <a:r>
                        <a:rPr lang="fr-FR" sz="1800" b="1" dirty="0" smtClean="0">
                          <a:latin typeface="+mn-lt"/>
                        </a:rPr>
                        <a:t>Effectifs</a:t>
                      </a:r>
                    </a:p>
                    <a:p>
                      <a:pPr algn="ctr">
                        <a:lnSpc>
                          <a:spcPct val="107000"/>
                        </a:lnSpc>
                        <a:spcAft>
                          <a:spcPts val="0"/>
                        </a:spcAft>
                      </a:pPr>
                      <a:r>
                        <a:rPr lang="fr-FR" sz="1800" b="1" dirty="0" smtClean="0">
                          <a:latin typeface="+mn-lt"/>
                          <a:ea typeface="Calibri"/>
                          <a:cs typeface="Times New Roman"/>
                        </a:rPr>
                        <a:t>Globaux</a:t>
                      </a:r>
                      <a:endParaRPr lang="fr-FR" sz="1800" b="1" dirty="0">
                        <a:latin typeface="+mn-lt"/>
                        <a:ea typeface="Calibri"/>
                        <a:cs typeface="Times New Roman"/>
                      </a:endParaRPr>
                    </a:p>
                  </a:txBody>
                  <a:tcPr marL="68580" marR="68580" marT="0" marB="0" anchor="ctr"/>
                </a:tc>
                <a:tc>
                  <a:txBody>
                    <a:bodyPr/>
                    <a:lstStyle/>
                    <a:p>
                      <a:pPr algn="ctr">
                        <a:lnSpc>
                          <a:spcPct val="107000"/>
                        </a:lnSpc>
                        <a:spcAft>
                          <a:spcPts val="0"/>
                        </a:spcAft>
                      </a:pPr>
                      <a:r>
                        <a:rPr lang="fr-FR" sz="1800" b="1" dirty="0" smtClean="0">
                          <a:latin typeface="+mn-lt"/>
                        </a:rPr>
                        <a:t>Nombres de Classes</a:t>
                      </a:r>
                      <a:endParaRPr lang="fr-FR" sz="1800" b="1" dirty="0">
                        <a:latin typeface="+mn-lt"/>
                        <a:ea typeface="Calibri"/>
                        <a:cs typeface="Times New Roman"/>
                      </a:endParaRPr>
                    </a:p>
                  </a:txBody>
                  <a:tcPr marL="68580" marR="68580" marT="0" marB="0" anchor="ctr"/>
                </a:tc>
                <a:tc>
                  <a:txBody>
                    <a:bodyPr/>
                    <a:lstStyle/>
                    <a:p>
                      <a:pPr algn="ctr">
                        <a:lnSpc>
                          <a:spcPct val="107000"/>
                        </a:lnSpc>
                        <a:spcAft>
                          <a:spcPts val="0"/>
                        </a:spcAft>
                      </a:pPr>
                      <a:r>
                        <a:rPr lang="fr-FR" sz="1800" b="1" dirty="0" smtClean="0">
                          <a:latin typeface="+mn-lt"/>
                        </a:rPr>
                        <a:t>Niveaux </a:t>
                      </a:r>
                    </a:p>
                    <a:p>
                      <a:pPr algn="ctr">
                        <a:lnSpc>
                          <a:spcPct val="107000"/>
                        </a:lnSpc>
                        <a:spcAft>
                          <a:spcPts val="0"/>
                        </a:spcAft>
                      </a:pPr>
                      <a:r>
                        <a:rPr lang="fr-FR" sz="1800" b="1" dirty="0" smtClean="0">
                          <a:latin typeface="+mn-lt"/>
                          <a:ea typeface="Calibri"/>
                          <a:cs typeface="Times New Roman"/>
                        </a:rPr>
                        <a:t>Effectifs/classes</a:t>
                      </a:r>
                      <a:endParaRPr lang="fr-FR" sz="1800" b="1" dirty="0">
                        <a:latin typeface="+mn-lt"/>
                        <a:ea typeface="Calibri"/>
                        <a:cs typeface="Times New Roman"/>
                      </a:endParaRPr>
                    </a:p>
                  </a:txBody>
                  <a:tcPr marL="68580" marR="68580" marT="0" marB="0" anchor="ctr"/>
                </a:tc>
              </a:tr>
              <a:tr h="1459560">
                <a:tc>
                  <a:txBody>
                    <a:bodyPr/>
                    <a:lstStyle/>
                    <a:p>
                      <a:pPr algn="ctr">
                        <a:lnSpc>
                          <a:spcPct val="107000"/>
                        </a:lnSpc>
                        <a:spcAft>
                          <a:spcPts val="0"/>
                        </a:spcAft>
                      </a:pPr>
                      <a:r>
                        <a:rPr lang="en-GB" sz="2800" b="1" dirty="0">
                          <a:latin typeface="Arial Narrow" pitchFamily="34" charset="0"/>
                          <a:ea typeface="Calibri"/>
                          <a:cs typeface="Calibri"/>
                        </a:rPr>
                        <a:t>CANARDIERE</a:t>
                      </a:r>
                      <a:endParaRPr lang="fr-FR" sz="2800" b="1" dirty="0">
                        <a:latin typeface="Arial Narrow" pitchFamily="34" charset="0"/>
                        <a:ea typeface="Calibri"/>
                        <a:cs typeface="Times New Roman"/>
                      </a:endParaRPr>
                    </a:p>
                  </a:txBody>
                  <a:tcPr marL="68580" marR="68580" marT="0" marB="0" anchor="ctr"/>
                </a:tc>
                <a:tc>
                  <a:txBody>
                    <a:bodyPr/>
                    <a:lstStyle/>
                    <a:p>
                      <a:pPr algn="ctr">
                        <a:lnSpc>
                          <a:spcPct val="107000"/>
                        </a:lnSpc>
                        <a:spcAft>
                          <a:spcPts val="0"/>
                        </a:spcAft>
                      </a:pPr>
                      <a:r>
                        <a:rPr lang="fr-FR" sz="2800" b="1" dirty="0" smtClean="0">
                          <a:latin typeface="Arial Narrow"/>
                          <a:ea typeface="Calibri"/>
                          <a:cs typeface="Times New Roman"/>
                        </a:rPr>
                        <a:t>105</a:t>
                      </a:r>
                      <a:endParaRPr lang="fr-FR" sz="2800" b="1" dirty="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400" b="1" dirty="0" smtClean="0">
                          <a:latin typeface="Arial Narrow"/>
                          <a:ea typeface="Calibri"/>
                          <a:cs typeface="Times New Roman"/>
                        </a:rPr>
                        <a:t>5</a:t>
                      </a:r>
                      <a:endParaRPr lang="fr-FR" sz="2400" b="1" dirty="0">
                        <a:latin typeface="Calibri"/>
                        <a:ea typeface="Calibri"/>
                        <a:cs typeface="Times New Roman"/>
                      </a:endParaRPr>
                    </a:p>
                  </a:txBody>
                  <a:tcPr marL="68580" marR="68580" marT="0" marB="0" anchor="ctr"/>
                </a:tc>
                <a:tc>
                  <a:txBody>
                    <a:bodyPr/>
                    <a:lstStyle/>
                    <a:p>
                      <a:r>
                        <a:rPr kumimoji="0" lang="fr-FR" sz="1600" b="1" kern="1200" dirty="0" smtClean="0">
                          <a:solidFill>
                            <a:schemeClr val="dk1"/>
                          </a:solidFill>
                          <a:latin typeface="Arial Narrow" pitchFamily="34" charset="0"/>
                          <a:ea typeface="+mn-ea"/>
                          <a:cs typeface="+mn-cs"/>
                        </a:rPr>
                        <a:t>TPS : 15 élèves</a:t>
                      </a:r>
                    </a:p>
                    <a:p>
                      <a:r>
                        <a:rPr kumimoji="0" lang="fr-FR" sz="1600" b="1" kern="1200" dirty="0" smtClean="0">
                          <a:solidFill>
                            <a:schemeClr val="dk1"/>
                          </a:solidFill>
                          <a:latin typeface="Arial Narrow" pitchFamily="34" charset="0"/>
                          <a:ea typeface="+mn-ea"/>
                          <a:cs typeface="+mn-cs"/>
                        </a:rPr>
                        <a:t>PS : 22 élèves</a:t>
                      </a:r>
                    </a:p>
                    <a:p>
                      <a:r>
                        <a:rPr kumimoji="0" lang="fr-FR" sz="1600" b="1" kern="1200" dirty="0" smtClean="0">
                          <a:solidFill>
                            <a:schemeClr val="dk1"/>
                          </a:solidFill>
                          <a:latin typeface="Arial Narrow" pitchFamily="34" charset="0"/>
                          <a:ea typeface="+mn-ea"/>
                          <a:cs typeface="+mn-cs"/>
                        </a:rPr>
                        <a:t>P/MS : 22 élèves (17/5)</a:t>
                      </a:r>
                    </a:p>
                    <a:p>
                      <a:r>
                        <a:rPr kumimoji="0" lang="fr-FR" sz="1600" b="1" kern="1200" dirty="0" smtClean="0">
                          <a:solidFill>
                            <a:schemeClr val="dk1"/>
                          </a:solidFill>
                          <a:latin typeface="Arial Narrow" pitchFamily="34" charset="0"/>
                          <a:ea typeface="+mn-ea"/>
                          <a:cs typeface="+mn-cs"/>
                        </a:rPr>
                        <a:t>M/GS : 23 élèves (10/13)</a:t>
                      </a:r>
                    </a:p>
                    <a:p>
                      <a:r>
                        <a:rPr kumimoji="0" lang="fr-FR" sz="1600" b="1" kern="1200" dirty="0" smtClean="0">
                          <a:solidFill>
                            <a:schemeClr val="dk1"/>
                          </a:solidFill>
                          <a:latin typeface="Arial Narrow" pitchFamily="34" charset="0"/>
                          <a:ea typeface="+mn-ea"/>
                          <a:cs typeface="+mn-cs"/>
                        </a:rPr>
                        <a:t>M/GS : 23 élèves (10/13</a:t>
                      </a:r>
                      <a:r>
                        <a:rPr kumimoji="0" lang="fr-FR" sz="1400" b="1" kern="1200" dirty="0" smtClean="0">
                          <a:solidFill>
                            <a:schemeClr val="dk1"/>
                          </a:solidFill>
                          <a:latin typeface="Arial Narrow" pitchFamily="34" charset="0"/>
                          <a:ea typeface="+mn-ea"/>
                          <a:cs typeface="+mn-cs"/>
                        </a:rPr>
                        <a:t>)</a:t>
                      </a:r>
                    </a:p>
                  </a:txBody>
                  <a:tcPr marL="68580" marR="68580" marT="0" marB="0" anchor="ctr"/>
                </a:tc>
              </a:tr>
              <a:tr h="756086">
                <a:tc>
                  <a:txBody>
                    <a:bodyPr/>
                    <a:lstStyle/>
                    <a:p>
                      <a:pPr algn="ctr">
                        <a:lnSpc>
                          <a:spcPct val="107000"/>
                        </a:lnSpc>
                        <a:spcAft>
                          <a:spcPts val="0"/>
                        </a:spcAft>
                      </a:pPr>
                      <a:r>
                        <a:rPr lang="fr-FR" sz="2800" b="1" dirty="0">
                          <a:solidFill>
                            <a:schemeClr val="tx1"/>
                          </a:solidFill>
                          <a:latin typeface="Arial Narrow" pitchFamily="34" charset="0"/>
                          <a:ea typeface="Calibri"/>
                          <a:cs typeface="Calibri"/>
                        </a:rPr>
                        <a:t>FISCHART</a:t>
                      </a:r>
                      <a:endParaRPr lang="fr-FR" sz="2800" b="1" dirty="0">
                        <a:solidFill>
                          <a:schemeClr val="tx1"/>
                        </a:solidFill>
                        <a:latin typeface="Arial Narrow" pitchFamily="34" charset="0"/>
                        <a:ea typeface="Calibri"/>
                        <a:cs typeface="Times New Roman"/>
                      </a:endParaRPr>
                    </a:p>
                  </a:txBody>
                  <a:tcPr marL="68580" marR="68580" marT="0" marB="0" anchor="ctr"/>
                </a:tc>
                <a:tc>
                  <a:txBody>
                    <a:bodyPr/>
                    <a:lstStyle/>
                    <a:p>
                      <a:pPr algn="ctr">
                        <a:lnSpc>
                          <a:spcPct val="107000"/>
                        </a:lnSpc>
                        <a:spcAft>
                          <a:spcPts val="0"/>
                        </a:spcAft>
                      </a:pPr>
                      <a:r>
                        <a:rPr lang="fr-FR" sz="2800" b="1" dirty="0">
                          <a:solidFill>
                            <a:schemeClr val="tx1"/>
                          </a:solidFill>
                          <a:latin typeface="Arial Narrow"/>
                          <a:ea typeface="Calibri"/>
                          <a:cs typeface="Times New Roman"/>
                        </a:rPr>
                        <a:t>175</a:t>
                      </a:r>
                      <a:endParaRPr lang="fr-FR" sz="2800" b="1" dirty="0">
                        <a:solidFill>
                          <a:schemeClr val="tx1"/>
                        </a:solidFill>
                        <a:latin typeface="Calibri"/>
                        <a:ea typeface="Calibri"/>
                        <a:cs typeface="Times New Roman"/>
                      </a:endParaRPr>
                    </a:p>
                  </a:txBody>
                  <a:tcPr marL="68580" marR="68580" marT="0" marB="0" anchor="ctr"/>
                </a:tc>
                <a:tc>
                  <a:txBody>
                    <a:bodyPr/>
                    <a:lstStyle/>
                    <a:p>
                      <a:pPr algn="ctr">
                        <a:lnSpc>
                          <a:spcPct val="107000"/>
                        </a:lnSpc>
                        <a:spcAft>
                          <a:spcPts val="0"/>
                        </a:spcAft>
                      </a:pPr>
                      <a:r>
                        <a:rPr lang="fr-FR" sz="2400" b="1" dirty="0" smtClean="0">
                          <a:solidFill>
                            <a:schemeClr val="tx1"/>
                          </a:solidFill>
                          <a:latin typeface="Arial Narrow"/>
                          <a:ea typeface="Calibri"/>
                          <a:cs typeface="Times New Roman"/>
                        </a:rPr>
                        <a:t>8</a:t>
                      </a:r>
                      <a:endParaRPr lang="fr-FR" sz="2400" b="1" dirty="0">
                        <a:solidFill>
                          <a:schemeClr val="tx1"/>
                        </a:solidFill>
                        <a:latin typeface="Calibri"/>
                        <a:ea typeface="Calibri"/>
                        <a:cs typeface="Times New Roman"/>
                      </a:endParaRPr>
                    </a:p>
                  </a:txBody>
                  <a:tcPr marL="68580" marR="68580" marT="0" marB="0" anchor="ctr"/>
                </a:tc>
                <a:tc>
                  <a:txBody>
                    <a:bodyPr/>
                    <a:lstStyle/>
                    <a:p>
                      <a:r>
                        <a:rPr kumimoji="0" lang="fr-FR" sz="1600" b="1" kern="1200" dirty="0" smtClean="0">
                          <a:solidFill>
                            <a:schemeClr val="dk1"/>
                          </a:solidFill>
                          <a:latin typeface="Arial Narrow" pitchFamily="34" charset="0"/>
                          <a:ea typeface="+mn-ea"/>
                          <a:cs typeface="+mn-cs"/>
                        </a:rPr>
                        <a:t>1TPS :  19 élèves</a:t>
                      </a:r>
                      <a:endParaRPr lang="fr-FR" sz="1600" b="1" dirty="0" smtClean="0">
                        <a:latin typeface="Arial Narrow" pitchFamily="34" charset="0"/>
                      </a:endParaRPr>
                    </a:p>
                    <a:p>
                      <a:r>
                        <a:rPr kumimoji="0" lang="fr-FR" sz="1600" b="1" kern="1200" dirty="0" smtClean="0">
                          <a:solidFill>
                            <a:schemeClr val="dk1"/>
                          </a:solidFill>
                          <a:latin typeface="Arial Narrow" pitchFamily="34" charset="0"/>
                          <a:ea typeface="+mn-ea"/>
                          <a:cs typeface="+mn-cs"/>
                        </a:rPr>
                        <a:t>2PS : 19 élèves</a:t>
                      </a:r>
                      <a:endParaRPr lang="fr-FR" sz="1600" b="1" dirty="0" smtClean="0">
                        <a:latin typeface="Arial Narrow" pitchFamily="34" charset="0"/>
                      </a:endParaRPr>
                    </a:p>
                    <a:p>
                      <a:r>
                        <a:rPr kumimoji="0" lang="fr-FR" sz="1600" b="1" kern="1200" dirty="0" smtClean="0">
                          <a:solidFill>
                            <a:schemeClr val="dk1"/>
                          </a:solidFill>
                          <a:latin typeface="Arial Narrow" pitchFamily="34" charset="0"/>
                          <a:ea typeface="+mn-ea"/>
                          <a:cs typeface="+mn-cs"/>
                        </a:rPr>
                        <a:t>1MS-GS  13 /10 élèves</a:t>
                      </a:r>
                      <a:endParaRPr lang="fr-FR" sz="1600" b="1" dirty="0" smtClean="0">
                        <a:latin typeface="Arial Narrow" pitchFamily="34" charset="0"/>
                      </a:endParaRPr>
                    </a:p>
                    <a:p>
                      <a:r>
                        <a:rPr kumimoji="0" lang="fr-FR" sz="1600" b="1" kern="1200" dirty="0" smtClean="0">
                          <a:solidFill>
                            <a:schemeClr val="dk1"/>
                          </a:solidFill>
                          <a:latin typeface="Arial Narrow" pitchFamily="34" charset="0"/>
                          <a:ea typeface="+mn-ea"/>
                          <a:cs typeface="+mn-cs"/>
                        </a:rPr>
                        <a:t>2MS : 21/23 élèves</a:t>
                      </a:r>
                      <a:endParaRPr lang="fr-FR" sz="1600" b="1" dirty="0" smtClean="0">
                        <a:latin typeface="Arial Narrow" pitchFamily="34" charset="0"/>
                      </a:endParaRPr>
                    </a:p>
                    <a:p>
                      <a:r>
                        <a:rPr kumimoji="0" lang="fr-FR" sz="1600" b="1" kern="1200" dirty="0" smtClean="0">
                          <a:solidFill>
                            <a:schemeClr val="dk1"/>
                          </a:solidFill>
                          <a:latin typeface="Arial Narrow" pitchFamily="34" charset="0"/>
                          <a:ea typeface="+mn-ea"/>
                          <a:cs typeface="+mn-cs"/>
                        </a:rPr>
                        <a:t>2GS </a:t>
                      </a:r>
                      <a:r>
                        <a:rPr kumimoji="0" lang="fr-FR" sz="1600" b="1" kern="1200" baseline="0" dirty="0" smtClean="0">
                          <a:solidFill>
                            <a:schemeClr val="dk1"/>
                          </a:solidFill>
                          <a:latin typeface="Arial Narrow" pitchFamily="34" charset="0"/>
                          <a:ea typeface="+mn-ea"/>
                          <a:cs typeface="+mn-cs"/>
                        </a:rPr>
                        <a:t> :</a:t>
                      </a:r>
                      <a:r>
                        <a:rPr kumimoji="0" lang="fr-FR" sz="1600" b="1" kern="1200" dirty="0" smtClean="0">
                          <a:solidFill>
                            <a:schemeClr val="dk1"/>
                          </a:solidFill>
                          <a:latin typeface="Arial Narrow" pitchFamily="34" charset="0"/>
                          <a:ea typeface="+mn-ea"/>
                          <a:cs typeface="+mn-cs"/>
                        </a:rPr>
                        <a:t> 17 /23 élèves</a:t>
                      </a:r>
                    </a:p>
                    <a:p>
                      <a:r>
                        <a:rPr kumimoji="0" lang="fr-FR" sz="1600" b="1" kern="1200" dirty="0" smtClean="0">
                          <a:solidFill>
                            <a:schemeClr val="dk1"/>
                          </a:solidFill>
                          <a:latin typeface="Arial Narrow" pitchFamily="34" charset="0"/>
                          <a:ea typeface="+mn-ea"/>
                          <a:cs typeface="+mn-cs"/>
                        </a:rPr>
                        <a:t>1 filière bilingue MS</a:t>
                      </a:r>
                      <a:r>
                        <a:rPr kumimoji="0" lang="fr-FR" sz="1600" b="1" kern="1200" baseline="0" dirty="0" smtClean="0">
                          <a:solidFill>
                            <a:schemeClr val="dk1"/>
                          </a:solidFill>
                          <a:latin typeface="Arial Narrow" pitchFamily="34" charset="0"/>
                          <a:ea typeface="+mn-ea"/>
                          <a:cs typeface="+mn-cs"/>
                        </a:rPr>
                        <a:t> et 1</a:t>
                      </a:r>
                      <a:r>
                        <a:rPr kumimoji="0" lang="fr-FR" sz="1600" b="1" kern="1200" dirty="0" smtClean="0">
                          <a:solidFill>
                            <a:schemeClr val="dk1"/>
                          </a:solidFill>
                          <a:latin typeface="Arial Narrow" pitchFamily="34" charset="0"/>
                          <a:ea typeface="+mn-ea"/>
                          <a:cs typeface="+mn-cs"/>
                        </a:rPr>
                        <a:t>GS</a:t>
                      </a:r>
                      <a:endParaRPr lang="fr-FR" sz="1600" b="1" dirty="0" smtClean="0">
                        <a:latin typeface="Arial Narrow" pitchFamily="34" charset="0"/>
                      </a:endParaRPr>
                    </a:p>
                  </a:txBody>
                  <a:tcPr marL="68580" marR="68580" marT="0" marB="0" anchor="ctr"/>
                </a:tc>
              </a:tr>
              <a:tr h="1836964">
                <a:tc>
                  <a:txBody>
                    <a:bodyPr/>
                    <a:lstStyle/>
                    <a:p>
                      <a:pPr algn="ctr">
                        <a:lnSpc>
                          <a:spcPct val="107000"/>
                        </a:lnSpc>
                        <a:spcAft>
                          <a:spcPts val="0"/>
                        </a:spcAft>
                      </a:pPr>
                      <a:r>
                        <a:rPr lang="fr-FR" sz="2800" b="1" dirty="0" smtClean="0">
                          <a:latin typeface="Arial Narrow" pitchFamily="34" charset="0"/>
                          <a:ea typeface="Calibri"/>
                          <a:cs typeface="Calibri"/>
                        </a:rPr>
                        <a:t>LEZAY-MARNESIA</a:t>
                      </a:r>
                      <a:endParaRPr lang="fr-FR" sz="2800" b="1" dirty="0">
                        <a:latin typeface="Arial Narrow" pitchFamily="34" charset="0"/>
                        <a:ea typeface="Calibri"/>
                        <a:cs typeface="Times New Roman"/>
                      </a:endParaRPr>
                    </a:p>
                  </a:txBody>
                  <a:tcPr marL="68580" marR="68580" marT="0" marB="0" anchor="ctr"/>
                </a:tc>
                <a:tc>
                  <a:txBody>
                    <a:bodyPr/>
                    <a:lstStyle/>
                    <a:p>
                      <a:pPr algn="ctr">
                        <a:lnSpc>
                          <a:spcPct val="107000"/>
                        </a:lnSpc>
                        <a:spcAft>
                          <a:spcPts val="0"/>
                        </a:spcAft>
                      </a:pPr>
                      <a:r>
                        <a:rPr lang="fr-FR" sz="2800" b="1" dirty="0" smtClean="0">
                          <a:latin typeface="Arial Narrow"/>
                          <a:ea typeface="Calibri"/>
                          <a:cs typeface="Times New Roman"/>
                        </a:rPr>
                        <a:t>181</a:t>
                      </a:r>
                      <a:endParaRPr lang="fr-FR" sz="2800" b="1" dirty="0">
                        <a:latin typeface="Calibri"/>
                        <a:ea typeface="Calibri"/>
                        <a:cs typeface="Times New Roman"/>
                      </a:endParaRPr>
                    </a:p>
                  </a:txBody>
                  <a:tcPr marL="68580" marR="68580" marT="0" marB="0" anchor="ctr"/>
                </a:tc>
                <a:tc>
                  <a:txBody>
                    <a:bodyPr/>
                    <a:lstStyle/>
                    <a:p>
                      <a:pPr algn="ctr">
                        <a:lnSpc>
                          <a:spcPct val="107000"/>
                        </a:lnSpc>
                        <a:spcAft>
                          <a:spcPts val="0"/>
                        </a:spcAft>
                      </a:pPr>
                      <a:r>
                        <a:rPr lang="fr-FR" sz="2400" b="1" dirty="0" smtClean="0">
                          <a:latin typeface="Arial Narrow"/>
                          <a:ea typeface="Calibri"/>
                          <a:cs typeface="Times New Roman"/>
                        </a:rPr>
                        <a:t>8</a:t>
                      </a:r>
                      <a:endParaRPr lang="fr-FR" sz="2400" b="1" dirty="0">
                        <a:latin typeface="Calibri"/>
                        <a:ea typeface="Calibri"/>
                        <a:cs typeface="Times New Roman"/>
                      </a:endParaRPr>
                    </a:p>
                  </a:txBody>
                  <a:tcPr marL="68580" marR="68580" marT="0" marB="0" anchor="ctr"/>
                </a:tc>
                <a:tc>
                  <a:txBody>
                    <a:bodyPr/>
                    <a:lstStyle/>
                    <a:p>
                      <a:r>
                        <a:rPr kumimoji="0" lang="en-US" sz="1600" b="1" kern="1200" dirty="0" smtClean="0">
                          <a:solidFill>
                            <a:schemeClr val="dk1"/>
                          </a:solidFill>
                          <a:latin typeface="Arial Narrow" pitchFamily="34" charset="0"/>
                          <a:ea typeface="+mn-ea"/>
                          <a:cs typeface="+mn-cs"/>
                        </a:rPr>
                        <a:t>1 TPS : 20 </a:t>
                      </a:r>
                    </a:p>
                    <a:p>
                      <a:r>
                        <a:rPr kumimoji="0" lang="en-US" sz="1600" b="1" kern="1200" dirty="0" smtClean="0">
                          <a:solidFill>
                            <a:schemeClr val="dk1"/>
                          </a:solidFill>
                          <a:latin typeface="Arial Narrow" pitchFamily="34" charset="0"/>
                          <a:ea typeface="+mn-ea"/>
                          <a:cs typeface="+mn-cs"/>
                        </a:rPr>
                        <a:t>1 TPS/PS : 18 </a:t>
                      </a:r>
                    </a:p>
                    <a:p>
                      <a:r>
                        <a:rPr kumimoji="0" lang="en-US" sz="1600" b="1" kern="1200" dirty="0" smtClean="0">
                          <a:solidFill>
                            <a:schemeClr val="dk1"/>
                          </a:solidFill>
                          <a:latin typeface="Arial Narrow" pitchFamily="34" charset="0"/>
                          <a:ea typeface="+mn-ea"/>
                          <a:cs typeface="+mn-cs"/>
                        </a:rPr>
                        <a:t>1 PS :22 </a:t>
                      </a:r>
                    </a:p>
                    <a:p>
                      <a:r>
                        <a:rPr kumimoji="0" lang="en-US" sz="1600" b="1" kern="1200" dirty="0" smtClean="0">
                          <a:solidFill>
                            <a:schemeClr val="dk1"/>
                          </a:solidFill>
                          <a:latin typeface="Arial Narrow" pitchFamily="34" charset="0"/>
                          <a:ea typeface="+mn-ea"/>
                          <a:cs typeface="+mn-cs"/>
                        </a:rPr>
                        <a:t>1 PS+MS :22</a:t>
                      </a:r>
                      <a:r>
                        <a:rPr kumimoji="0" lang="fr-FR" sz="1600" b="1" kern="1200" dirty="0" smtClean="0">
                          <a:solidFill>
                            <a:schemeClr val="dk1"/>
                          </a:solidFill>
                          <a:latin typeface="Arial Narrow" pitchFamily="34" charset="0"/>
                          <a:ea typeface="+mn-ea"/>
                          <a:cs typeface="+mn-cs"/>
                        </a:rPr>
                        <a:t> </a:t>
                      </a:r>
                    </a:p>
                    <a:p>
                      <a:r>
                        <a:rPr kumimoji="0" lang="fr-FR" sz="1600" b="1" kern="1200" dirty="0" smtClean="0">
                          <a:solidFill>
                            <a:schemeClr val="dk1"/>
                          </a:solidFill>
                          <a:latin typeface="Arial Narrow" pitchFamily="34" charset="0"/>
                          <a:ea typeface="+mn-ea"/>
                          <a:cs typeface="+mn-cs"/>
                        </a:rPr>
                        <a:t>1 MS : 24</a:t>
                      </a:r>
                    </a:p>
                    <a:p>
                      <a:r>
                        <a:rPr kumimoji="0" lang="fr-FR" sz="1600" b="1" kern="1200" dirty="0" smtClean="0">
                          <a:solidFill>
                            <a:schemeClr val="dk1"/>
                          </a:solidFill>
                          <a:latin typeface="Arial Narrow" pitchFamily="34" charset="0"/>
                          <a:ea typeface="+mn-ea"/>
                          <a:cs typeface="+mn-cs"/>
                        </a:rPr>
                        <a:t>2 MS/GS: 2X25 </a:t>
                      </a:r>
                    </a:p>
                    <a:p>
                      <a:r>
                        <a:rPr kumimoji="0" lang="fr-FR" sz="1600" b="1" kern="1200" dirty="0" smtClean="0">
                          <a:solidFill>
                            <a:schemeClr val="dk1"/>
                          </a:solidFill>
                          <a:latin typeface="Arial Narrow" pitchFamily="34" charset="0"/>
                          <a:ea typeface="+mn-ea"/>
                          <a:cs typeface="+mn-cs"/>
                        </a:rPr>
                        <a:t>1 GS :25</a:t>
                      </a:r>
                    </a:p>
                  </a:txBody>
                  <a:tcPr marL="68580" marR="68580" marT="0" marB="0" anchor="ctr"/>
                </a:tc>
              </a:tr>
              <a:tr h="984088">
                <a:tc>
                  <a:txBody>
                    <a:bodyPr/>
                    <a:lstStyle/>
                    <a:p>
                      <a:pPr algn="ctr"/>
                      <a:r>
                        <a:rPr lang="fr-FR" sz="2800" b="1" kern="1200" dirty="0" smtClean="0">
                          <a:solidFill>
                            <a:schemeClr val="dk1"/>
                          </a:solidFill>
                          <a:latin typeface="Arial Narrow" pitchFamily="34" charset="0"/>
                          <a:ea typeface="+mn-ea"/>
                          <a:cs typeface="+mn-cs"/>
                        </a:rPr>
                        <a:t>MEINAU</a:t>
                      </a:r>
                      <a:endParaRPr lang="fr-FR" sz="2800" b="1" dirty="0">
                        <a:latin typeface="Arial Narrow"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b="1" kern="1200" dirty="0" smtClean="0">
                          <a:solidFill>
                            <a:schemeClr val="dk1"/>
                          </a:solidFill>
                          <a:latin typeface="Arial Narrow" pitchFamily="34" charset="0"/>
                          <a:ea typeface="+mn-ea"/>
                          <a:cs typeface="+mn-cs"/>
                        </a:rPr>
                        <a:t>143</a:t>
                      </a:r>
                      <a:r>
                        <a:rPr lang="fr-FR" sz="1400" b="1" kern="1200" dirty="0" smtClean="0">
                          <a:solidFill>
                            <a:schemeClr val="dk1"/>
                          </a:solidFill>
                          <a:latin typeface="Arial Narrow" pitchFamily="34" charset="0"/>
                          <a:ea typeface="+mn-ea"/>
                          <a:cs typeface="+mn-cs"/>
                        </a:rPr>
                        <a:t> </a:t>
                      </a:r>
                      <a:endParaRPr lang="fr-FR" sz="1400" b="1" dirty="0">
                        <a:latin typeface="Arial Narrow" pitchFamily="34" charset="0"/>
                      </a:endParaRPr>
                    </a:p>
                  </a:txBody>
                  <a:tcPr anchor="ctr"/>
                </a:tc>
                <a:tc>
                  <a:txBody>
                    <a:bodyPr/>
                    <a:lstStyle/>
                    <a:p>
                      <a:pPr algn="ctr"/>
                      <a:r>
                        <a:rPr lang="fr-FR" sz="2400" b="1" kern="1200" dirty="0" smtClean="0">
                          <a:solidFill>
                            <a:schemeClr val="dk1"/>
                          </a:solidFill>
                          <a:latin typeface="Arial Narrow" pitchFamily="34" charset="0"/>
                          <a:ea typeface="+mn-ea"/>
                          <a:cs typeface="+mn-cs"/>
                        </a:rPr>
                        <a:t>6</a:t>
                      </a:r>
                      <a:endParaRPr lang="fr-FR" sz="2400" b="1" dirty="0">
                        <a:latin typeface="Arial Narrow" pitchFamily="34" charset="0"/>
                      </a:endParaRPr>
                    </a:p>
                  </a:txBody>
                  <a:tcPr anchor="ctr"/>
                </a:tc>
                <a:tc>
                  <a:txBody>
                    <a:bodyPr/>
                    <a:lstStyle/>
                    <a:p>
                      <a:r>
                        <a:rPr kumimoji="0" lang="fr-FR" sz="1800" b="1" kern="1200" dirty="0" smtClean="0">
                          <a:solidFill>
                            <a:schemeClr val="dk1"/>
                          </a:solidFill>
                          <a:latin typeface="Arial Narrow" pitchFamily="34" charset="0"/>
                          <a:ea typeface="+mn-ea"/>
                          <a:cs typeface="+mn-cs"/>
                        </a:rPr>
                        <a:t>2 PS : 21 élèves </a:t>
                      </a:r>
                    </a:p>
                    <a:p>
                      <a:r>
                        <a:rPr kumimoji="0" lang="fr-FR" sz="1800" b="1" kern="1200" dirty="0" smtClean="0">
                          <a:solidFill>
                            <a:schemeClr val="dk1"/>
                          </a:solidFill>
                          <a:latin typeface="Arial Narrow" pitchFamily="34" charset="0"/>
                          <a:ea typeface="+mn-ea"/>
                          <a:cs typeface="+mn-cs"/>
                        </a:rPr>
                        <a:t>2 MS : 25 élèves </a:t>
                      </a:r>
                    </a:p>
                    <a:p>
                      <a:r>
                        <a:rPr kumimoji="0" lang="fr-FR" sz="1800" b="1" kern="1200" dirty="0" smtClean="0">
                          <a:solidFill>
                            <a:schemeClr val="dk1"/>
                          </a:solidFill>
                          <a:latin typeface="Arial Narrow" pitchFamily="34" charset="0"/>
                          <a:ea typeface="+mn-ea"/>
                          <a:cs typeface="+mn-cs"/>
                        </a:rPr>
                        <a:t>2GS : 26 élèves </a:t>
                      </a:r>
                      <a:endParaRPr lang="fr-FR" sz="1800" b="1" dirty="0" smtClean="0">
                        <a:latin typeface="Calibri"/>
                        <a:ea typeface="Calibri"/>
                        <a:cs typeface="Times New Roman"/>
                      </a:endParaRPr>
                    </a:p>
                  </a:txBody>
                  <a:tcPr anchor="ctr"/>
                </a:tc>
              </a:tr>
            </a:tbl>
          </a:graphicData>
        </a:graphic>
      </p:graphicFrame>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4052</TotalTime>
  <Words>1410</Words>
  <Application>Microsoft Office PowerPoint</Application>
  <PresentationFormat>Affichage à l'écran (4:3)</PresentationFormat>
  <Paragraphs>598</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Débit</vt:lpstr>
      <vt:lpstr>PRESENTATION DU RESEAU LEZAY MARNESIA</vt:lpstr>
      <vt:lpstr>ORDRE DU JOUR COPIL 13/12/17</vt:lpstr>
      <vt:lpstr> COLLEGE LEZAY MARNESIA </vt:lpstr>
      <vt:lpstr>Collège: PROJETS / AXES DE TRAVAIL</vt:lpstr>
      <vt:lpstr>ECOLES ELEMENTAIRES</vt:lpstr>
      <vt:lpstr>Ecole Elémentaire Canardière PROJETS / AXES DE TRAVAIL</vt:lpstr>
      <vt:lpstr>Ecole Elémentaire Fischart PROJETS / AXES DE TRAVAIL</vt:lpstr>
      <vt:lpstr>Ecole Elémentaire Meinau PROJETS / AXES DE TRAVAIL</vt:lpstr>
      <vt:lpstr>ECOLES MATERNELLES</vt:lpstr>
      <vt:lpstr>Ecole Maternelle Fischart PROJETS / AXES DE TRAVAIL</vt:lpstr>
      <vt:lpstr>Ecole Maternelle Lezay Marnésia  PROJETS / AXES DE TRAVAIL</vt:lpstr>
      <vt:lpstr>Ecole Maternelle Canardière  PROJETS / AXES DE TRAVAIL</vt:lpstr>
      <vt:lpstr>Ecole Maternelle MEINAU PROJETS / AXES DE TRAVAIL</vt:lpstr>
      <vt:lpstr>Diapositive 14</vt:lpstr>
      <vt:lpstr>Diapositive 15</vt:lpstr>
      <vt:lpstr>Diapositive 16</vt:lpstr>
      <vt:lpstr>Financements</vt:lpstr>
      <vt:lpstr>Répartition 2017/18</vt:lpstr>
      <vt:lpstr>Dispositifs d’aide Ecoles / collège</vt:lpstr>
      <vt:lpstr>Difficultés / Propositions</vt:lpstr>
      <vt:lpstr>Formations inter degrés  11 et 12 décembre 2017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DU RESEAU LEZAY MARNESIA</dc:title>
  <dc:creator>Malika</dc:creator>
  <cp:lastModifiedBy>Malika</cp:lastModifiedBy>
  <cp:revision>123</cp:revision>
  <dcterms:created xsi:type="dcterms:W3CDTF">2016-10-15T21:03:13Z</dcterms:created>
  <dcterms:modified xsi:type="dcterms:W3CDTF">2018-01-18T09:01:11Z</dcterms:modified>
</cp:coreProperties>
</file>